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4.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10"/>
  </p:notesMasterIdLst>
  <p:sldIdLst>
    <p:sldId id="266" r:id="rId2"/>
    <p:sldId id="916" r:id="rId3"/>
    <p:sldId id="917" r:id="rId4"/>
    <p:sldId id="501" r:id="rId5"/>
    <p:sldId id="499" r:id="rId6"/>
    <p:sldId id="475" r:id="rId7"/>
    <p:sldId id="616" r:id="rId8"/>
    <p:sldId id="485" r:id="rId9"/>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hiraj Chidwal" initials="DC" lastIdx="3" clrIdx="0">
    <p:extLst>
      <p:ext uri="{19B8F6BF-5375-455C-9EA6-DF929625EA0E}">
        <p15:presenceInfo xmlns:p15="http://schemas.microsoft.com/office/powerpoint/2012/main" userId="3f74bc8821c4c0cc" providerId="Windows Live"/>
      </p:ext>
    </p:extLst>
  </p:cmAuthor>
  <p:cmAuthor id="2" name="investment alanwar" initials="ia" lastIdx="21" clrIdx="1">
    <p:extLst>
      <p:ext uri="{19B8F6BF-5375-455C-9EA6-DF929625EA0E}">
        <p15:presenceInfo xmlns:p15="http://schemas.microsoft.com/office/powerpoint/2012/main" userId="1f8f8f35645ebb56" providerId="Windows Live"/>
      </p:ext>
    </p:extLst>
  </p:cmAuthor>
  <p:cmAuthor id="3" name="Ahmed Ibrahim El Dosoqey" initials="AIED" lastIdx="2" clrIdx="2">
    <p:extLst>
      <p:ext uri="{19B8F6BF-5375-455C-9EA6-DF929625EA0E}">
        <p15:presenceInfo xmlns:p15="http://schemas.microsoft.com/office/powerpoint/2012/main" userId="S-1-5-21-129396674-1682961518-650049869-11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1A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680" autoAdjust="0"/>
    <p:restoredTop sz="70983" autoAdjust="0"/>
  </p:normalViewPr>
  <p:slideViewPr>
    <p:cSldViewPr snapToGrid="0">
      <p:cViewPr varScale="1">
        <p:scale>
          <a:sx n="124" d="100"/>
          <a:sy n="124" d="100"/>
        </p:scale>
        <p:origin x="492" y="102"/>
      </p:cViewPr>
      <p:guideLst>
        <p:guide orient="horz" pos="1968"/>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D:\GDrive\My%20Drive\Al%20Anwar%20Investments\Investor%20Presentation\Mar'26\Investor%20Presentation%20-%20Mar'26.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sz="1600" b="1" i="0" u="none" strike="noStrike" kern="1200" cap="all" baseline="0" dirty="0">
                <a:solidFill>
                  <a:prstClr val="black">
                    <a:lumMod val="65000"/>
                    <a:lumOff val="35000"/>
                  </a:prstClr>
                </a:solidFill>
              </a:rPr>
              <a:t>Investment Portfolio (</a:t>
            </a:r>
            <a:r>
              <a:rPr lang="en-US" sz="1600" b="1" i="0" u="none" strike="noStrike" kern="1200" cap="all" baseline="0" dirty="0" err="1">
                <a:solidFill>
                  <a:prstClr val="black">
                    <a:lumMod val="65000"/>
                    <a:lumOff val="35000"/>
                  </a:prstClr>
                </a:solidFill>
              </a:rPr>
              <a:t>MAr</a:t>
            </a:r>
            <a:r>
              <a:rPr lang="en-US" sz="1600" b="1" i="0" u="none" strike="noStrike" kern="1200" cap="all" baseline="0" dirty="0">
                <a:solidFill>
                  <a:prstClr val="black">
                    <a:lumMod val="65000"/>
                    <a:lumOff val="35000"/>
                  </a:prstClr>
                </a:solidFill>
              </a:rPr>
              <a:t> 2026)</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358-407F-BE64-367DFC4CBFA7}"/>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358-407F-BE64-367DFC4CBFA7}"/>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358-407F-BE64-367DFC4CBFA7}"/>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358-407F-BE64-367DFC4CBFA7}"/>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358-407F-BE64-367DFC4CBFA7}"/>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0358-407F-BE64-367DFC4CBFA7}"/>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0358-407F-BE64-367DFC4CBFA7}"/>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0358-407F-BE64-367DFC4CBFA7}"/>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0358-407F-BE64-367DFC4CBFA7}"/>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0358-407F-BE64-367DFC4CBFA7}"/>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0358-407F-BE64-367DFC4CBFA7}"/>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0358-407F-BE64-367DFC4CBFA7}"/>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0358-407F-BE64-367DFC4CBFA7}"/>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0358-407F-BE64-367DFC4CBFA7}"/>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0358-407F-BE64-367DFC4CBFA7}"/>
                </c:ext>
              </c:extLst>
            </c:dLbl>
            <c:dLbl>
              <c:idx val="3"/>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0358-407F-BE64-367DFC4CBFA7}"/>
                </c:ext>
              </c:extLst>
            </c:dLbl>
            <c:dLbl>
              <c:idx val="4"/>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0358-407F-BE64-367DFC4CBFA7}"/>
                </c:ext>
              </c:extLst>
            </c:dLbl>
            <c:dLbl>
              <c:idx val="5"/>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0358-407F-BE64-367DFC4CBFA7}"/>
                </c:ext>
              </c:extLst>
            </c:dLbl>
            <c:dLbl>
              <c:idx val="6"/>
              <c:layout>
                <c:manualLayout>
                  <c:x val="-1.6321342579979799E-16"/>
                  <c:y val="9.236085354311401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358-407F-BE64-367DFC4CBFA7}"/>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F-0358-407F-BE64-367DFC4CBFA7}"/>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1-0358-407F-BE64-367DFC4CBFA7}"/>
                </c:ext>
              </c:extLst>
            </c:dLbl>
            <c:dLbl>
              <c:idx val="9"/>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3-0358-407F-BE64-367DFC4CBFA7}"/>
                </c:ext>
              </c:extLst>
            </c:dLbl>
            <c:dLbl>
              <c:idx val="10"/>
              <c:layout>
                <c:manualLayout>
                  <c:x val="-0.14466811679439989"/>
                  <c:y val="-1.847217070862280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0358-407F-BE64-367DFC4CBFA7}"/>
                </c:ext>
              </c:extLst>
            </c:dLbl>
            <c:dLbl>
              <c:idx val="1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17-0358-407F-BE64-367DFC4CBFA7}"/>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(Portfolio!$B$5:$B$11,Portfolio!$B$13:$B$14,Portfolio!$B$16:$B$18)</c:f>
              <c:strCache>
                <c:ptCount val="12"/>
                <c:pt idx="0">
                  <c:v>Oman Chlorine SAOG</c:v>
                </c:pt>
                <c:pt idx="1">
                  <c:v>National Detergent SAOG</c:v>
                </c:pt>
                <c:pt idx="2">
                  <c:v>Arabia Falcon Insur. SAOG</c:v>
                </c:pt>
                <c:pt idx="3">
                  <c:v>Alruwad School SAOC</c:v>
                </c:pt>
                <c:pt idx="4">
                  <c:v>Voltamp Energy SAOG </c:v>
                </c:pt>
                <c:pt idx="5">
                  <c:v>National Biscuit SAOG</c:v>
                </c:pt>
                <c:pt idx="6">
                  <c:v>Al Maha Ceramics SAOG </c:v>
                </c:pt>
                <c:pt idx="7">
                  <c:v>NBO</c:v>
                </c:pt>
                <c:pt idx="8">
                  <c:v>DIDIC </c:v>
                </c:pt>
                <c:pt idx="9">
                  <c:v>Others </c:v>
                </c:pt>
                <c:pt idx="10">
                  <c:v>Real Estate </c:v>
                </c:pt>
                <c:pt idx="11">
                  <c:v>Receivable and other assets </c:v>
                </c:pt>
              </c:strCache>
            </c:strRef>
          </c:cat>
          <c:val>
            <c:numRef>
              <c:f>(Portfolio!$F$5:$F$11,Portfolio!$F$13:$F$14,Portfolio!$F$16:$F$18)</c:f>
              <c:numCache>
                <c:formatCode>_(* #,##0_);_(* \(#,##0\);_(* "-"??_);_(@_)</c:formatCode>
                <c:ptCount val="12"/>
                <c:pt idx="0">
                  <c:v>6914.581056</c:v>
                </c:pt>
                <c:pt idx="1">
                  <c:v>5402.9673039999998</c:v>
                </c:pt>
                <c:pt idx="2">
                  <c:v>5480.8191459999998</c:v>
                </c:pt>
                <c:pt idx="3">
                  <c:v>2125.2157200000001</c:v>
                </c:pt>
                <c:pt idx="4">
                  <c:v>3740.0926250000002</c:v>
                </c:pt>
                <c:pt idx="5">
                  <c:v>2755.0299219999997</c:v>
                </c:pt>
                <c:pt idx="6">
                  <c:v>1844.7884069999998</c:v>
                </c:pt>
                <c:pt idx="7">
                  <c:v>53900.51</c:v>
                </c:pt>
                <c:pt idx="8">
                  <c:v>8848.5147699999998</c:v>
                </c:pt>
                <c:pt idx="9">
                  <c:v>223</c:v>
                </c:pt>
                <c:pt idx="10">
                  <c:v>2280</c:v>
                </c:pt>
                <c:pt idx="11">
                  <c:v>3814.8069999999998</c:v>
                </c:pt>
              </c:numCache>
            </c:numRef>
          </c:val>
          <c:extLst>
            <c:ext xmlns:c16="http://schemas.microsoft.com/office/drawing/2014/chart" uri="{C3380CC4-5D6E-409C-BE32-E72D297353CC}">
              <c16:uniqueId val="{00000018-0358-407F-BE64-367DFC4CBFA7}"/>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n-US" b="1" dirty="0"/>
              <a:t>Debt/ Equity Ratio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'Bank Borrowing '!$A$3</c:f>
              <c:strCache>
                <c:ptCount val="1"/>
                <c:pt idx="0">
                  <c:v>Bank Borrowing </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'Bank Borrowing '!$B$2:$D$2</c:f>
              <c:numCache>
                <c:formatCode>[$-409]mmm\-yy;@</c:formatCode>
                <c:ptCount val="3"/>
                <c:pt idx="0">
                  <c:v>45382</c:v>
                </c:pt>
                <c:pt idx="1">
                  <c:v>45747</c:v>
                </c:pt>
                <c:pt idx="2">
                  <c:v>46112</c:v>
                </c:pt>
              </c:numCache>
            </c:numRef>
          </c:cat>
          <c:val>
            <c:numRef>
              <c:f>'Bank Borrowing '!$B$3:$D$3</c:f>
              <c:numCache>
                <c:formatCode>_(* #,##0_);_(* \(#,##0\);_(* "-"??_);_(@_)</c:formatCode>
                <c:ptCount val="3"/>
                <c:pt idx="0">
                  <c:v>15725</c:v>
                </c:pt>
                <c:pt idx="1">
                  <c:v>28790</c:v>
                </c:pt>
                <c:pt idx="2">
                  <c:v>48328</c:v>
                </c:pt>
              </c:numCache>
            </c:numRef>
          </c:val>
          <c:extLst>
            <c:ext xmlns:c16="http://schemas.microsoft.com/office/drawing/2014/chart" uri="{C3380CC4-5D6E-409C-BE32-E72D297353CC}">
              <c16:uniqueId val="{00000000-9456-4045-A03C-434A34042E75}"/>
            </c:ext>
          </c:extLst>
        </c:ser>
        <c:ser>
          <c:idx val="1"/>
          <c:order val="1"/>
          <c:tx>
            <c:strRef>
              <c:f>'Bank Borrowing '!$A$4</c:f>
              <c:strCache>
                <c:ptCount val="1"/>
                <c:pt idx="0">
                  <c:v>Total Equity</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'Bank Borrowing '!$B$2:$D$2</c:f>
              <c:numCache>
                <c:formatCode>[$-409]mmm\-yy;@</c:formatCode>
                <c:ptCount val="3"/>
                <c:pt idx="0">
                  <c:v>45382</c:v>
                </c:pt>
                <c:pt idx="1">
                  <c:v>45747</c:v>
                </c:pt>
                <c:pt idx="2">
                  <c:v>46112</c:v>
                </c:pt>
              </c:numCache>
            </c:numRef>
          </c:cat>
          <c:val>
            <c:numRef>
              <c:f>'Bank Borrowing '!$B$4:$D$4</c:f>
              <c:numCache>
                <c:formatCode>_(* #,##0_);_(* \(#,##0\);_(* "-"??_);_(@_)</c:formatCode>
                <c:ptCount val="3"/>
                <c:pt idx="0">
                  <c:v>31874</c:v>
                </c:pt>
                <c:pt idx="1">
                  <c:v>37418</c:v>
                </c:pt>
                <c:pt idx="2">
                  <c:v>48803</c:v>
                </c:pt>
              </c:numCache>
            </c:numRef>
          </c:val>
          <c:extLst>
            <c:ext xmlns:c16="http://schemas.microsoft.com/office/drawing/2014/chart" uri="{C3380CC4-5D6E-409C-BE32-E72D297353CC}">
              <c16:uniqueId val="{00000001-9456-4045-A03C-434A34042E75}"/>
            </c:ext>
          </c:extLst>
        </c:ser>
        <c:dLbls>
          <c:showLegendKey val="0"/>
          <c:showVal val="0"/>
          <c:showCatName val="0"/>
          <c:showSerName val="0"/>
          <c:showPercent val="0"/>
          <c:showBubbleSize val="0"/>
        </c:dLbls>
        <c:gapWidth val="219"/>
        <c:overlap val="-27"/>
        <c:axId val="1294353375"/>
        <c:axId val="1294349215"/>
      </c:barChart>
      <c:lineChart>
        <c:grouping val="standard"/>
        <c:varyColors val="0"/>
        <c:ser>
          <c:idx val="2"/>
          <c:order val="2"/>
          <c:tx>
            <c:strRef>
              <c:f>'Bank Borrowing '!$A$5</c:f>
              <c:strCache>
                <c:ptCount val="1"/>
                <c:pt idx="0">
                  <c:v>Debt/ Equity </c:v>
                </c:pt>
              </c:strCache>
            </c:strRef>
          </c:tx>
          <c:spPr>
            <a:ln w="28575" cap="rnd">
              <a:solidFill>
                <a:schemeClr val="accent3"/>
              </a:solidFill>
              <a:round/>
            </a:ln>
            <a:effectLst/>
          </c:spPr>
          <c:marker>
            <c:symbol val="none"/>
          </c:marker>
          <c:dLbls>
            <c:dLbl>
              <c:idx val="1"/>
              <c:layout>
                <c:manualLayout>
                  <c:x val="2.2893772893772053E-3"/>
                  <c:y val="4.1666666666666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456-4045-A03C-434A34042E75}"/>
                </c:ext>
              </c:extLst>
            </c:dLbl>
            <c:dLbl>
              <c:idx val="2"/>
              <c:layout>
                <c:manualLayout>
                  <c:x val="0"/>
                  <c:y val="1.38888888888888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456-4045-A03C-434A34042E75}"/>
                </c:ext>
              </c:extLst>
            </c:dLbl>
            <c:spPr>
              <a:solidFill>
                <a:schemeClr val="accent4">
                  <a:lumMod val="20000"/>
                  <a:lumOff val="80000"/>
                </a:schemeClr>
              </a:solid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'Bank Borrowing '!$B$2:$D$2</c:f>
              <c:numCache>
                <c:formatCode>[$-409]mmm\-yy;@</c:formatCode>
                <c:ptCount val="3"/>
                <c:pt idx="0">
                  <c:v>45382</c:v>
                </c:pt>
                <c:pt idx="1">
                  <c:v>45747</c:v>
                </c:pt>
                <c:pt idx="2">
                  <c:v>46112</c:v>
                </c:pt>
              </c:numCache>
            </c:numRef>
          </c:cat>
          <c:val>
            <c:numRef>
              <c:f>'Bank Borrowing '!$B$5:$D$5</c:f>
              <c:numCache>
                <c:formatCode>_(* #,##0.00_);_(* \(#,##0.00\);_(* "-"??_);_(@_)</c:formatCode>
                <c:ptCount val="3"/>
                <c:pt idx="0">
                  <c:v>0.49334881094308841</c:v>
                </c:pt>
                <c:pt idx="1">
                  <c:v>0.76941578919236731</c:v>
                </c:pt>
                <c:pt idx="2">
                  <c:v>0.99026699178329203</c:v>
                </c:pt>
              </c:numCache>
            </c:numRef>
          </c:val>
          <c:smooth val="0"/>
          <c:extLst>
            <c:ext xmlns:c16="http://schemas.microsoft.com/office/drawing/2014/chart" uri="{C3380CC4-5D6E-409C-BE32-E72D297353CC}">
              <c16:uniqueId val="{00000003-9456-4045-A03C-434A34042E75}"/>
            </c:ext>
          </c:extLst>
        </c:ser>
        <c:dLbls>
          <c:showLegendKey val="0"/>
          <c:showVal val="0"/>
          <c:showCatName val="0"/>
          <c:showSerName val="0"/>
          <c:showPercent val="0"/>
          <c:showBubbleSize val="0"/>
        </c:dLbls>
        <c:marker val="1"/>
        <c:smooth val="0"/>
        <c:axId val="1304095983"/>
        <c:axId val="1304118447"/>
      </c:lineChart>
      <c:catAx>
        <c:axId val="1294353375"/>
        <c:scaling>
          <c:orientation val="minMax"/>
        </c:scaling>
        <c:delete val="0"/>
        <c:axPos val="b"/>
        <c:numFmt formatCode="[$-409]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94349215"/>
        <c:crosses val="autoZero"/>
        <c:auto val="0"/>
        <c:lblAlgn val="ctr"/>
        <c:lblOffset val="100"/>
        <c:noMultiLvlLbl val="0"/>
      </c:catAx>
      <c:valAx>
        <c:axId val="1294349215"/>
        <c:scaling>
          <c:orientation val="minMax"/>
          <c:min val="1200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94353375"/>
        <c:crosses val="autoZero"/>
        <c:crossBetween val="between"/>
      </c:valAx>
      <c:valAx>
        <c:axId val="1304118447"/>
        <c:scaling>
          <c:orientation val="minMax"/>
        </c:scaling>
        <c:delete val="0"/>
        <c:axPos val="r"/>
        <c:numFmt formatCode="_(* #,##0.00_);_(* \(#,##0.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04095983"/>
        <c:crosses val="max"/>
        <c:crossBetween val="between"/>
      </c:valAx>
      <c:dateAx>
        <c:axId val="1304095983"/>
        <c:scaling>
          <c:orientation val="minMax"/>
        </c:scaling>
        <c:delete val="1"/>
        <c:axPos val="b"/>
        <c:numFmt formatCode="[$-409]mmm\-yy;@" sourceLinked="1"/>
        <c:majorTickMark val="out"/>
        <c:minorTickMark val="none"/>
        <c:tickLblPos val="nextTo"/>
        <c:crossAx val="1304118447"/>
        <c:crosses val="autoZero"/>
        <c:auto val="1"/>
        <c:lblOffset val="100"/>
        <c:baseTimeUnit val="year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a:t>Mar’26 (OMR</a:t>
            </a:r>
            <a:r>
              <a:rPr lang="en-US" baseline="0" dirty="0"/>
              <a:t> 97.3Mn)</a:t>
            </a:r>
            <a:endParaRPr lang="en-US" dirty="0"/>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Sheet2!$F$23</c:f>
              <c:strCache>
                <c:ptCount val="1"/>
                <c:pt idx="0">
                  <c:v>Mar'26</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26C9-4FF6-BE09-11D9294CCFF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26C9-4FF6-BE09-11D9294CCFF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26C9-4FF6-BE09-11D9294CCFF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26C9-4FF6-BE09-11D9294CCFF4}"/>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26C9-4FF6-BE09-11D9294CCFF4}"/>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26C9-4FF6-BE09-11D9294CCFF4}"/>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26C9-4FF6-BE09-11D9294CCFF4}"/>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26C9-4FF6-BE09-11D9294CCFF4}"/>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26C9-4FF6-BE09-11D9294CCFF4}"/>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26C9-4FF6-BE09-11D9294CCFF4}"/>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26C9-4FF6-BE09-11D9294CCFF4}"/>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26C9-4FF6-BE09-11D9294CCFF4}"/>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26C9-4FF6-BE09-11D9294CCFF4}"/>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D-26C9-4FF6-BE09-11D9294CCFF4}"/>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Sheet2!$B$24:$B$30</c:f>
              <c:strCache>
                <c:ptCount val="7"/>
                <c:pt idx="0">
                  <c:v>Investments </c:v>
                </c:pt>
                <c:pt idx="1">
                  <c:v>Industrial </c:v>
                </c:pt>
                <c:pt idx="2">
                  <c:v>Insurance </c:v>
                </c:pt>
                <c:pt idx="3">
                  <c:v>Banking </c:v>
                </c:pt>
                <c:pt idx="4">
                  <c:v>Education </c:v>
                </c:pt>
                <c:pt idx="5">
                  <c:v>Property </c:v>
                </c:pt>
                <c:pt idx="6">
                  <c:v>Others</c:v>
                </c:pt>
              </c:strCache>
            </c:strRef>
          </c:cat>
          <c:val>
            <c:numRef>
              <c:f>Sheet2!$F$24:$F$30</c:f>
              <c:numCache>
                <c:formatCode>_(* #,##0_);_(* \(#,##0\);_(* "-"??_);_(@_)</c:formatCode>
                <c:ptCount val="7"/>
                <c:pt idx="0">
                  <c:v>9072.4947699999993</c:v>
                </c:pt>
                <c:pt idx="1">
                  <c:v>20657.459314</c:v>
                </c:pt>
                <c:pt idx="2">
                  <c:v>5480.8191459999998</c:v>
                </c:pt>
                <c:pt idx="3">
                  <c:v>53901.49</c:v>
                </c:pt>
                <c:pt idx="4">
                  <c:v>2125.2157200000001</c:v>
                </c:pt>
                <c:pt idx="5">
                  <c:v>2284</c:v>
                </c:pt>
                <c:pt idx="6">
                  <c:v>3814.8069999999998</c:v>
                </c:pt>
              </c:numCache>
            </c:numRef>
          </c:val>
          <c:extLst>
            <c:ext xmlns:c16="http://schemas.microsoft.com/office/drawing/2014/chart" uri="{C3380CC4-5D6E-409C-BE32-E72D297353CC}">
              <c16:uniqueId val="{0000000E-26C9-4FF6-BE09-11D9294CCFF4}"/>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dirty="0"/>
              <a:t>Mar’25 (OMR 66.4mn)</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Sheet2!$D$23</c:f>
              <c:strCache>
                <c:ptCount val="1"/>
                <c:pt idx="0">
                  <c:v>Mar'25</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F255-48AF-9E4A-C3779CDA42B4}"/>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F255-48AF-9E4A-C3779CDA42B4}"/>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F255-48AF-9E4A-C3779CDA42B4}"/>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F255-48AF-9E4A-C3779CDA42B4}"/>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F255-48AF-9E4A-C3779CDA42B4}"/>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F255-48AF-9E4A-C3779CDA42B4}"/>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F255-48AF-9E4A-C3779CDA42B4}"/>
              </c:ext>
            </c:extLst>
          </c:dPt>
          <c:dLbls>
            <c:dLbl>
              <c:idx val="0"/>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1-F255-48AF-9E4A-C3779CDA42B4}"/>
                </c:ext>
              </c:extLst>
            </c:dLbl>
            <c:dLbl>
              <c:idx val="1"/>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3-F255-48AF-9E4A-C3779CDA42B4}"/>
                </c:ext>
              </c:extLst>
            </c:dLbl>
            <c:dLbl>
              <c:idx val="2"/>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5-F255-48AF-9E4A-C3779CDA42B4}"/>
                </c:ext>
              </c:extLst>
            </c:dLbl>
            <c:dLbl>
              <c:idx val="3"/>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4"/>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7-F255-48AF-9E4A-C3779CDA42B4}"/>
                </c:ext>
              </c:extLst>
            </c:dLbl>
            <c:dLbl>
              <c:idx val="4"/>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5"/>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9-F255-48AF-9E4A-C3779CDA42B4}"/>
                </c:ext>
              </c:extLst>
            </c:dLbl>
            <c:dLbl>
              <c:idx val="5"/>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6"/>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B-F255-48AF-9E4A-C3779CDA42B4}"/>
                </c:ext>
              </c:extLst>
            </c:dLbl>
            <c:dLbl>
              <c:idx val="6"/>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lumMod val="60000"/>
                        </a:schemeClr>
                      </a:solidFill>
                      <a:latin typeface="+mn-lt"/>
                      <a:ea typeface="+mn-ea"/>
                      <a:cs typeface="+mn-cs"/>
                    </a:defRPr>
                  </a:pPr>
                  <a:endParaRPr lang="en-US"/>
                </a:p>
              </c:txPr>
              <c:dLblPos val="outEnd"/>
              <c:showLegendKey val="0"/>
              <c:showVal val="0"/>
              <c:showCatName val="1"/>
              <c:showSerName val="0"/>
              <c:showPercent val="1"/>
              <c:showBubbleSize val="0"/>
              <c:extLst>
                <c:ext xmlns:c16="http://schemas.microsoft.com/office/drawing/2014/chart" uri="{C3380CC4-5D6E-409C-BE32-E72D297353CC}">
                  <c16:uniqueId val="{0000000D-F255-48AF-9E4A-C3779CDA42B4}"/>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Sheet2!$B$24:$C$30</c:f>
              <c:strCache>
                <c:ptCount val="7"/>
                <c:pt idx="0">
                  <c:v>Investments </c:v>
                </c:pt>
                <c:pt idx="1">
                  <c:v>Industrial </c:v>
                </c:pt>
                <c:pt idx="2">
                  <c:v>Insurance </c:v>
                </c:pt>
                <c:pt idx="3">
                  <c:v>Banking </c:v>
                </c:pt>
                <c:pt idx="4">
                  <c:v>Education </c:v>
                </c:pt>
                <c:pt idx="5">
                  <c:v>Property </c:v>
                </c:pt>
                <c:pt idx="6">
                  <c:v>Others</c:v>
                </c:pt>
              </c:strCache>
            </c:strRef>
          </c:cat>
          <c:val>
            <c:numRef>
              <c:f>Sheet2!$D$24:$D$30</c:f>
              <c:numCache>
                <c:formatCode>_(* #,##0_);_(* \(#,##0\);_(* "-"??_);_(@_)</c:formatCode>
                <c:ptCount val="7"/>
                <c:pt idx="0">
                  <c:v>6935</c:v>
                </c:pt>
                <c:pt idx="1">
                  <c:v>20736</c:v>
                </c:pt>
                <c:pt idx="2">
                  <c:v>5192</c:v>
                </c:pt>
                <c:pt idx="3">
                  <c:v>25417</c:v>
                </c:pt>
                <c:pt idx="4">
                  <c:v>3464</c:v>
                </c:pt>
                <c:pt idx="5">
                  <c:v>2284</c:v>
                </c:pt>
                <c:pt idx="6">
                  <c:v>2351</c:v>
                </c:pt>
              </c:numCache>
            </c:numRef>
          </c:val>
          <c:extLst>
            <c:ext xmlns:c16="http://schemas.microsoft.com/office/drawing/2014/chart" uri="{C3380CC4-5D6E-409C-BE32-E72D297353CC}">
              <c16:uniqueId val="{0000000E-F255-48AF-9E4A-C3779CDA42B4}"/>
            </c:ext>
          </c:extLst>
        </c:ser>
        <c:dLbls>
          <c:dLblPos val="outEnd"/>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Sheet1!$C$5</c:f>
              <c:strCache>
                <c:ptCount val="1"/>
                <c:pt idx="0">
                  <c:v>Dec-24</c:v>
                </c:pt>
              </c:strCache>
            </c:strRef>
          </c:tx>
          <c:spPr>
            <a:solidFill>
              <a:schemeClr val="accent2"/>
            </a:solidFill>
            <a:ln>
              <a:noFill/>
            </a:ln>
            <a:effectLst/>
          </c:spPr>
          <c:invertIfNegative val="0"/>
          <c:cat>
            <c:strRef>
              <c:f>Sheet1!$A$6:$A$12</c:f>
              <c:strCache>
                <c:ptCount val="7"/>
                <c:pt idx="0">
                  <c:v>Oman Chlorine SAOG</c:v>
                </c:pt>
                <c:pt idx="1">
                  <c:v>National Detergent SAOG</c:v>
                </c:pt>
                <c:pt idx="2">
                  <c:v>Arabia Falcon Insur. SAOG</c:v>
                </c:pt>
                <c:pt idx="3">
                  <c:v>Alruwad School SAOC</c:v>
                </c:pt>
                <c:pt idx="4">
                  <c:v>Voltamp Energy SAOG </c:v>
                </c:pt>
                <c:pt idx="5">
                  <c:v>National Biscuit SAOG</c:v>
                </c:pt>
                <c:pt idx="6">
                  <c:v>Al Maha Ceramics SAOG </c:v>
                </c:pt>
              </c:strCache>
            </c:strRef>
          </c:cat>
          <c:val>
            <c:numRef>
              <c:f>Sheet1!$C$6:$C$12</c:f>
              <c:numCache>
                <c:formatCode>_(* #,##0_);_(* \(#,##0\);_(* "-"??_);_(@_)</c:formatCode>
                <c:ptCount val="7"/>
                <c:pt idx="0">
                  <c:v>34423.834000000003</c:v>
                </c:pt>
                <c:pt idx="1">
                  <c:v>24519.448</c:v>
                </c:pt>
                <c:pt idx="2">
                  <c:v>21761.636999999999</c:v>
                </c:pt>
                <c:pt idx="3">
                  <c:v>2360</c:v>
                </c:pt>
                <c:pt idx="4">
                  <c:v>41552.771999999997</c:v>
                </c:pt>
                <c:pt idx="5">
                  <c:v>19459.170000000002</c:v>
                </c:pt>
                <c:pt idx="6">
                  <c:v>4928.826</c:v>
                </c:pt>
              </c:numCache>
            </c:numRef>
          </c:val>
          <c:extLst>
            <c:ext xmlns:c16="http://schemas.microsoft.com/office/drawing/2014/chart" uri="{C3380CC4-5D6E-409C-BE32-E72D297353CC}">
              <c16:uniqueId val="{00000000-7C29-4062-B720-02D1EB11101E}"/>
            </c:ext>
          </c:extLst>
        </c:ser>
        <c:ser>
          <c:idx val="0"/>
          <c:order val="1"/>
          <c:tx>
            <c:strRef>
              <c:f>Sheet1!$B$5</c:f>
              <c:strCache>
                <c:ptCount val="1"/>
                <c:pt idx="0">
                  <c:v>Dec-25</c:v>
                </c:pt>
              </c:strCache>
            </c:strRef>
          </c:tx>
          <c:spPr>
            <a:solidFill>
              <a:schemeClr val="accent1"/>
            </a:solidFill>
            <a:ln>
              <a:noFill/>
            </a:ln>
            <a:effectLst/>
          </c:spPr>
          <c:invertIfNegative val="0"/>
          <c:cat>
            <c:strRef>
              <c:f>Sheet1!$A$6:$A$12</c:f>
              <c:strCache>
                <c:ptCount val="7"/>
                <c:pt idx="0">
                  <c:v>Oman Chlorine SAOG</c:v>
                </c:pt>
                <c:pt idx="1">
                  <c:v>National Detergent SAOG</c:v>
                </c:pt>
                <c:pt idx="2">
                  <c:v>Arabia Falcon Insur. SAOG</c:v>
                </c:pt>
                <c:pt idx="3">
                  <c:v>Alruwad School SAOC</c:v>
                </c:pt>
                <c:pt idx="4">
                  <c:v>Voltamp Energy SAOG </c:v>
                </c:pt>
                <c:pt idx="5">
                  <c:v>National Biscuit SAOG</c:v>
                </c:pt>
                <c:pt idx="6">
                  <c:v>Al Maha Ceramics SAOG </c:v>
                </c:pt>
              </c:strCache>
            </c:strRef>
          </c:cat>
          <c:val>
            <c:numRef>
              <c:f>Sheet1!$B$6:$B$12</c:f>
              <c:numCache>
                <c:formatCode>_(* #,##0_);_(* \(#,##0\);_(* "-"??_);_(@_)</c:formatCode>
                <c:ptCount val="7"/>
                <c:pt idx="0">
                  <c:v>27021.333999999999</c:v>
                </c:pt>
                <c:pt idx="1">
                  <c:v>24261.516</c:v>
                </c:pt>
                <c:pt idx="2">
                  <c:v>25502.013999999999</c:v>
                </c:pt>
                <c:pt idx="3">
                  <c:v>2103</c:v>
                </c:pt>
                <c:pt idx="4">
                  <c:v>72951.493000000002</c:v>
                </c:pt>
                <c:pt idx="5">
                  <c:v>19327.235000000001</c:v>
                </c:pt>
                <c:pt idx="6">
                  <c:v>6970.2510000000002</c:v>
                </c:pt>
              </c:numCache>
            </c:numRef>
          </c:val>
          <c:extLst>
            <c:ext xmlns:c16="http://schemas.microsoft.com/office/drawing/2014/chart" uri="{C3380CC4-5D6E-409C-BE32-E72D297353CC}">
              <c16:uniqueId val="{00000001-7C29-4062-B720-02D1EB11101E}"/>
            </c:ext>
          </c:extLst>
        </c:ser>
        <c:dLbls>
          <c:showLegendKey val="0"/>
          <c:showVal val="0"/>
          <c:showCatName val="0"/>
          <c:showSerName val="0"/>
          <c:showPercent val="0"/>
          <c:showBubbleSize val="0"/>
        </c:dLbls>
        <c:gapWidth val="150"/>
        <c:axId val="1774877200"/>
        <c:axId val="1774884400"/>
      </c:barChart>
      <c:catAx>
        <c:axId val="1774877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4884400"/>
        <c:crosses val="autoZero"/>
        <c:auto val="1"/>
        <c:lblAlgn val="ctr"/>
        <c:lblOffset val="100"/>
        <c:noMultiLvlLbl val="0"/>
      </c:catAx>
      <c:valAx>
        <c:axId val="1774884400"/>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487720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Sheet1!$E$5</c:f>
              <c:strCache>
                <c:ptCount val="1"/>
                <c:pt idx="0">
                  <c:v>Dec-24</c:v>
                </c:pt>
              </c:strCache>
            </c:strRef>
          </c:tx>
          <c:spPr>
            <a:solidFill>
              <a:schemeClr val="accent2"/>
            </a:solidFill>
            <a:ln>
              <a:noFill/>
            </a:ln>
            <a:effectLst/>
          </c:spPr>
          <c:invertIfNegative val="0"/>
          <c:cat>
            <c:strRef>
              <c:f>Sheet1!$A$6:$A$12</c:f>
              <c:strCache>
                <c:ptCount val="7"/>
                <c:pt idx="0">
                  <c:v>Oman Chlorine SAOG</c:v>
                </c:pt>
                <c:pt idx="1">
                  <c:v>National Detergent SAOG</c:v>
                </c:pt>
                <c:pt idx="2">
                  <c:v>Arabia Falcon Insur. SAOG</c:v>
                </c:pt>
                <c:pt idx="3">
                  <c:v>Alruwad School SAOC</c:v>
                </c:pt>
                <c:pt idx="4">
                  <c:v>Voltamp Energy SAOG </c:v>
                </c:pt>
                <c:pt idx="5">
                  <c:v>National Biscuit SAOG</c:v>
                </c:pt>
                <c:pt idx="6">
                  <c:v>Al Maha Ceramics SAOG </c:v>
                </c:pt>
              </c:strCache>
            </c:strRef>
          </c:cat>
          <c:val>
            <c:numRef>
              <c:f>Sheet1!$E$6:$E$12</c:f>
              <c:numCache>
                <c:formatCode>_(* #,##0_);_(* \(#,##0\);_(* "-"??_);_(@_)</c:formatCode>
                <c:ptCount val="7"/>
                <c:pt idx="0">
                  <c:v>1529.77</c:v>
                </c:pt>
                <c:pt idx="1">
                  <c:v>1393.616</c:v>
                </c:pt>
                <c:pt idx="2">
                  <c:v>1585.328</c:v>
                </c:pt>
                <c:pt idx="3">
                  <c:v>-603</c:v>
                </c:pt>
                <c:pt idx="4">
                  <c:v>5281.0050000000001</c:v>
                </c:pt>
                <c:pt idx="5">
                  <c:v>993.4430000000018</c:v>
                </c:pt>
                <c:pt idx="6">
                  <c:v>-1464.8240000000001</c:v>
                </c:pt>
              </c:numCache>
            </c:numRef>
          </c:val>
          <c:extLst>
            <c:ext xmlns:c16="http://schemas.microsoft.com/office/drawing/2014/chart" uri="{C3380CC4-5D6E-409C-BE32-E72D297353CC}">
              <c16:uniqueId val="{00000000-EBA4-44BB-92E4-D3EC5DD56B8C}"/>
            </c:ext>
          </c:extLst>
        </c:ser>
        <c:ser>
          <c:idx val="0"/>
          <c:order val="1"/>
          <c:tx>
            <c:strRef>
              <c:f>Sheet1!$D$5</c:f>
              <c:strCache>
                <c:ptCount val="1"/>
                <c:pt idx="0">
                  <c:v>Dec-25</c:v>
                </c:pt>
              </c:strCache>
            </c:strRef>
          </c:tx>
          <c:spPr>
            <a:solidFill>
              <a:schemeClr val="accent1"/>
            </a:solidFill>
            <a:ln>
              <a:noFill/>
            </a:ln>
            <a:effectLst/>
          </c:spPr>
          <c:invertIfNegative val="0"/>
          <c:cat>
            <c:strRef>
              <c:f>Sheet1!$A$6:$A$12</c:f>
              <c:strCache>
                <c:ptCount val="7"/>
                <c:pt idx="0">
                  <c:v>Oman Chlorine SAOG</c:v>
                </c:pt>
                <c:pt idx="1">
                  <c:v>National Detergent SAOG</c:v>
                </c:pt>
                <c:pt idx="2">
                  <c:v>Arabia Falcon Insur. SAOG</c:v>
                </c:pt>
                <c:pt idx="3">
                  <c:v>Alruwad School SAOC</c:v>
                </c:pt>
                <c:pt idx="4">
                  <c:v>Voltamp Energy SAOG </c:v>
                </c:pt>
                <c:pt idx="5">
                  <c:v>National Biscuit SAOG</c:v>
                </c:pt>
                <c:pt idx="6">
                  <c:v>Al Maha Ceramics SAOG </c:v>
                </c:pt>
              </c:strCache>
            </c:strRef>
          </c:cat>
          <c:val>
            <c:numRef>
              <c:f>Sheet1!$D$6:$D$12</c:f>
              <c:numCache>
                <c:formatCode>_(* #,##0_);_(* \(#,##0\);_(* "-"??_);_(@_)</c:formatCode>
                <c:ptCount val="7"/>
                <c:pt idx="0">
                  <c:v>1153.529</c:v>
                </c:pt>
                <c:pt idx="1">
                  <c:v>423.125</c:v>
                </c:pt>
                <c:pt idx="2">
                  <c:v>2276.7570000000001</c:v>
                </c:pt>
                <c:pt idx="3">
                  <c:v>-814</c:v>
                </c:pt>
                <c:pt idx="4">
                  <c:v>12191.941000000001</c:v>
                </c:pt>
                <c:pt idx="5">
                  <c:v>1030.9810000000016</c:v>
                </c:pt>
                <c:pt idx="6">
                  <c:v>297.21100000000001</c:v>
                </c:pt>
              </c:numCache>
            </c:numRef>
          </c:val>
          <c:extLst>
            <c:ext xmlns:c16="http://schemas.microsoft.com/office/drawing/2014/chart" uri="{C3380CC4-5D6E-409C-BE32-E72D297353CC}">
              <c16:uniqueId val="{00000001-EBA4-44BB-92E4-D3EC5DD56B8C}"/>
            </c:ext>
          </c:extLst>
        </c:ser>
        <c:dLbls>
          <c:showLegendKey val="0"/>
          <c:showVal val="0"/>
          <c:showCatName val="0"/>
          <c:showSerName val="0"/>
          <c:showPercent val="0"/>
          <c:showBubbleSize val="0"/>
        </c:dLbls>
        <c:gapWidth val="150"/>
        <c:axId val="1802671792"/>
        <c:axId val="1802669392"/>
      </c:barChart>
      <c:catAx>
        <c:axId val="1802671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2669392"/>
        <c:crosses val="autoZero"/>
        <c:auto val="1"/>
        <c:lblAlgn val="ctr"/>
        <c:lblOffset val="100"/>
        <c:noMultiLvlLbl val="0"/>
      </c:catAx>
      <c:valAx>
        <c:axId val="180266939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267179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Sheet1!$G$5</c:f>
              <c:strCache>
                <c:ptCount val="1"/>
                <c:pt idx="0">
                  <c:v>Dec-24</c:v>
                </c:pt>
              </c:strCache>
            </c:strRef>
          </c:tx>
          <c:spPr>
            <a:solidFill>
              <a:schemeClr val="accent2"/>
            </a:solidFill>
            <a:ln>
              <a:noFill/>
            </a:ln>
            <a:effectLst/>
          </c:spPr>
          <c:invertIfNegative val="0"/>
          <c:cat>
            <c:strRef>
              <c:f>Sheet1!$A$6:$A$13</c:f>
              <c:strCache>
                <c:ptCount val="8"/>
                <c:pt idx="0">
                  <c:v>Oman Chlorine SAOG</c:v>
                </c:pt>
                <c:pt idx="1">
                  <c:v>National Detergent SAOG</c:v>
                </c:pt>
                <c:pt idx="2">
                  <c:v>Arabia Falcon Insur. SAOG</c:v>
                </c:pt>
                <c:pt idx="3">
                  <c:v>Alruwad School SAOC</c:v>
                </c:pt>
                <c:pt idx="4">
                  <c:v>Voltamp Energy SAOG </c:v>
                </c:pt>
                <c:pt idx="5">
                  <c:v>National Biscuit SAOG</c:v>
                </c:pt>
                <c:pt idx="6">
                  <c:v>Al Maha Ceramics SAOG </c:v>
                </c:pt>
                <c:pt idx="7">
                  <c:v>Total </c:v>
                </c:pt>
              </c:strCache>
            </c:strRef>
          </c:cat>
          <c:val>
            <c:numRef>
              <c:f>Sheet1!$G$6:$G$13</c:f>
              <c:numCache>
                <c:formatCode>_(* #,##0_);_(* \(#,##0\);_(* "-"??_);_(@_)</c:formatCode>
                <c:ptCount val="8"/>
                <c:pt idx="0">
                  <c:v>338</c:v>
                </c:pt>
                <c:pt idx="1">
                  <c:v>352</c:v>
                </c:pt>
                <c:pt idx="2">
                  <c:v>359</c:v>
                </c:pt>
                <c:pt idx="3">
                  <c:v>-262</c:v>
                </c:pt>
                <c:pt idx="4">
                  <c:v>1086</c:v>
                </c:pt>
                <c:pt idx="5">
                  <c:v>290</c:v>
                </c:pt>
                <c:pt idx="6">
                  <c:v>-274</c:v>
                </c:pt>
                <c:pt idx="7">
                  <c:v>1889</c:v>
                </c:pt>
              </c:numCache>
            </c:numRef>
          </c:val>
          <c:extLst>
            <c:ext xmlns:c16="http://schemas.microsoft.com/office/drawing/2014/chart" uri="{C3380CC4-5D6E-409C-BE32-E72D297353CC}">
              <c16:uniqueId val="{00000000-71A8-4A97-8CD6-2579DBC969EF}"/>
            </c:ext>
          </c:extLst>
        </c:ser>
        <c:ser>
          <c:idx val="0"/>
          <c:order val="1"/>
          <c:tx>
            <c:strRef>
              <c:f>Sheet1!$F$5</c:f>
              <c:strCache>
                <c:ptCount val="1"/>
                <c:pt idx="0">
                  <c:v>Dec-25</c:v>
                </c:pt>
              </c:strCache>
            </c:strRef>
          </c:tx>
          <c:spPr>
            <a:solidFill>
              <a:schemeClr val="accent1"/>
            </a:solidFill>
            <a:ln>
              <a:noFill/>
            </a:ln>
            <a:effectLst/>
          </c:spPr>
          <c:invertIfNegative val="0"/>
          <c:cat>
            <c:strRef>
              <c:f>Sheet1!$A$6:$A$13</c:f>
              <c:strCache>
                <c:ptCount val="8"/>
                <c:pt idx="0">
                  <c:v>Oman Chlorine SAOG</c:v>
                </c:pt>
                <c:pt idx="1">
                  <c:v>National Detergent SAOG</c:v>
                </c:pt>
                <c:pt idx="2">
                  <c:v>Arabia Falcon Insur. SAOG</c:v>
                </c:pt>
                <c:pt idx="3">
                  <c:v>Alruwad School SAOC</c:v>
                </c:pt>
                <c:pt idx="4">
                  <c:v>Voltamp Energy SAOG </c:v>
                </c:pt>
                <c:pt idx="5">
                  <c:v>National Biscuit SAOG</c:v>
                </c:pt>
                <c:pt idx="6">
                  <c:v>Al Maha Ceramics SAOG </c:v>
                </c:pt>
                <c:pt idx="7">
                  <c:v>Total </c:v>
                </c:pt>
              </c:strCache>
            </c:strRef>
          </c:cat>
          <c:val>
            <c:numRef>
              <c:f>Sheet1!$F$6:$F$13</c:f>
              <c:numCache>
                <c:formatCode>_(* #,##0_);_(* \(#,##0\);_(* "-"??_);_(@_)</c:formatCode>
                <c:ptCount val="8"/>
                <c:pt idx="0">
                  <c:v>255.07738183954859</c:v>
                </c:pt>
                <c:pt idx="1">
                  <c:v>106.7854448125</c:v>
                </c:pt>
                <c:pt idx="2">
                  <c:v>515.00060408930938</c:v>
                </c:pt>
                <c:pt idx="3">
                  <c:v>-357.28105969999996</c:v>
                </c:pt>
                <c:pt idx="4">
                  <c:v>1828.79115</c:v>
                </c:pt>
                <c:pt idx="5">
                  <c:v>301.25264820000001</c:v>
                </c:pt>
                <c:pt idx="6">
                  <c:v>55.697341400000006</c:v>
                </c:pt>
                <c:pt idx="7">
                  <c:v>2705.3235106413576</c:v>
                </c:pt>
              </c:numCache>
            </c:numRef>
          </c:val>
          <c:extLst>
            <c:ext xmlns:c16="http://schemas.microsoft.com/office/drawing/2014/chart" uri="{C3380CC4-5D6E-409C-BE32-E72D297353CC}">
              <c16:uniqueId val="{00000001-71A8-4A97-8CD6-2579DBC969EF}"/>
            </c:ext>
          </c:extLst>
        </c:ser>
        <c:dLbls>
          <c:showLegendKey val="0"/>
          <c:showVal val="0"/>
          <c:showCatName val="0"/>
          <c:showSerName val="0"/>
          <c:showPercent val="0"/>
          <c:showBubbleSize val="0"/>
        </c:dLbls>
        <c:gapWidth val="150"/>
        <c:axId val="1802691472"/>
        <c:axId val="1802669872"/>
      </c:barChart>
      <c:catAx>
        <c:axId val="1802691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2669872"/>
        <c:crosses val="autoZero"/>
        <c:auto val="1"/>
        <c:lblAlgn val="ctr"/>
        <c:lblOffset val="100"/>
        <c:noMultiLvlLbl val="0"/>
      </c:catAx>
      <c:valAx>
        <c:axId val="180266987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02691472"/>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'Income Statement'!$C$2</c:f>
              <c:strCache>
                <c:ptCount val="1"/>
                <c:pt idx="0">
                  <c:v>Mar-25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Statement'!$A$3:$A$7</c:f>
              <c:strCache>
                <c:ptCount val="5"/>
                <c:pt idx="0">
                  <c:v>Share of profit from associates</c:v>
                </c:pt>
                <c:pt idx="1">
                  <c:v>Interest/ Dividend Income </c:v>
                </c:pt>
                <c:pt idx="2">
                  <c:v>FV Gain/ (Loss) on investments</c:v>
                </c:pt>
                <c:pt idx="3">
                  <c:v>Realised Profit / (loss) on sale of investment</c:v>
                </c:pt>
                <c:pt idx="4">
                  <c:v>Other Income </c:v>
                </c:pt>
              </c:strCache>
            </c:strRef>
          </c:cat>
          <c:val>
            <c:numRef>
              <c:f>'Income Statement'!$C$3:$C$7</c:f>
              <c:numCache>
                <c:formatCode>_(* #,##0_);_(* \(#,##0\);_(* "-"??_);_(@_)</c:formatCode>
                <c:ptCount val="5"/>
                <c:pt idx="0">
                  <c:v>1887.5246074923914</c:v>
                </c:pt>
                <c:pt idx="1">
                  <c:v>911</c:v>
                </c:pt>
                <c:pt idx="2">
                  <c:v>465</c:v>
                </c:pt>
                <c:pt idx="3">
                  <c:v>1374</c:v>
                </c:pt>
                <c:pt idx="4">
                  <c:v>71</c:v>
                </c:pt>
              </c:numCache>
            </c:numRef>
          </c:val>
          <c:extLst>
            <c:ext xmlns:c16="http://schemas.microsoft.com/office/drawing/2014/chart" uri="{C3380CC4-5D6E-409C-BE32-E72D297353CC}">
              <c16:uniqueId val="{00000000-0DF3-4938-BD4C-8CFCD94B4313}"/>
            </c:ext>
          </c:extLst>
        </c:ser>
        <c:ser>
          <c:idx val="0"/>
          <c:order val="1"/>
          <c:tx>
            <c:strRef>
              <c:f>'Income Statement'!$B$2</c:f>
              <c:strCache>
                <c:ptCount val="1"/>
                <c:pt idx="0">
                  <c:v>Mar-26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Statement'!$A$3:$A$7</c:f>
              <c:strCache>
                <c:ptCount val="5"/>
                <c:pt idx="0">
                  <c:v>Share of profit from associates</c:v>
                </c:pt>
                <c:pt idx="1">
                  <c:v>Interest/ Dividend Income </c:v>
                </c:pt>
                <c:pt idx="2">
                  <c:v>FV Gain/ (Loss) on investments</c:v>
                </c:pt>
                <c:pt idx="3">
                  <c:v>Realised Profit / (loss) on sale of investment</c:v>
                </c:pt>
                <c:pt idx="4">
                  <c:v>Other Income </c:v>
                </c:pt>
              </c:strCache>
            </c:strRef>
          </c:cat>
          <c:val>
            <c:numRef>
              <c:f>'Income Statement'!$B$3:$B$7</c:f>
              <c:numCache>
                <c:formatCode>_(* #,##0_);_(* \(#,##0\);_(* "-"??_);_(@_)</c:formatCode>
                <c:ptCount val="5"/>
                <c:pt idx="0">
                  <c:v>2705.3235106413581</c:v>
                </c:pt>
                <c:pt idx="1">
                  <c:v>1477</c:v>
                </c:pt>
                <c:pt idx="2">
                  <c:v>1256.49</c:v>
                </c:pt>
                <c:pt idx="3">
                  <c:v>68.489999999999995</c:v>
                </c:pt>
                <c:pt idx="4">
                  <c:v>84</c:v>
                </c:pt>
              </c:numCache>
            </c:numRef>
          </c:val>
          <c:extLst>
            <c:ext xmlns:c16="http://schemas.microsoft.com/office/drawing/2014/chart" uri="{C3380CC4-5D6E-409C-BE32-E72D297353CC}">
              <c16:uniqueId val="{00000001-0DF3-4938-BD4C-8CFCD94B4313}"/>
            </c:ext>
          </c:extLst>
        </c:ser>
        <c:dLbls>
          <c:showLegendKey val="0"/>
          <c:showVal val="0"/>
          <c:showCatName val="0"/>
          <c:showSerName val="0"/>
          <c:showPercent val="0"/>
          <c:showBubbleSize val="0"/>
        </c:dLbls>
        <c:gapWidth val="219"/>
        <c:overlap val="-27"/>
        <c:axId val="1778359328"/>
        <c:axId val="1778364128"/>
      </c:barChart>
      <c:catAx>
        <c:axId val="17783593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8364128"/>
        <c:crosses val="autoZero"/>
        <c:auto val="1"/>
        <c:lblAlgn val="ctr"/>
        <c:lblOffset val="100"/>
        <c:noMultiLvlLbl val="0"/>
      </c:catAx>
      <c:valAx>
        <c:axId val="1778364128"/>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78359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'Income Statement'!$C$2</c:f>
              <c:strCache>
                <c:ptCount val="1"/>
                <c:pt idx="0">
                  <c:v>Mar-25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Statement'!$A$9:$A$11</c:f>
              <c:strCache>
                <c:ptCount val="3"/>
                <c:pt idx="0">
                  <c:v>Finance Cost </c:v>
                </c:pt>
                <c:pt idx="1">
                  <c:v>Impairment on Investments</c:v>
                </c:pt>
                <c:pt idx="2">
                  <c:v>Admin Expenses </c:v>
                </c:pt>
              </c:strCache>
            </c:strRef>
          </c:cat>
          <c:val>
            <c:numRef>
              <c:f>'Income Statement'!$C$9:$C$11</c:f>
              <c:numCache>
                <c:formatCode>_(* #,##0_);_(* \(#,##0\);_(* "-"??_);_(@_)</c:formatCode>
                <c:ptCount val="3"/>
                <c:pt idx="0">
                  <c:v>1264</c:v>
                </c:pt>
                <c:pt idx="1">
                  <c:v>540</c:v>
                </c:pt>
                <c:pt idx="2">
                  <c:v>520</c:v>
                </c:pt>
              </c:numCache>
            </c:numRef>
          </c:val>
          <c:extLst>
            <c:ext xmlns:c16="http://schemas.microsoft.com/office/drawing/2014/chart" uri="{C3380CC4-5D6E-409C-BE32-E72D297353CC}">
              <c16:uniqueId val="{00000000-F06C-4833-A8A5-325A323E17DB}"/>
            </c:ext>
          </c:extLst>
        </c:ser>
        <c:ser>
          <c:idx val="0"/>
          <c:order val="1"/>
          <c:tx>
            <c:strRef>
              <c:f>'Income Statement'!$B$2</c:f>
              <c:strCache>
                <c:ptCount val="1"/>
                <c:pt idx="0">
                  <c:v>Mar-26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Statement'!$A$9:$A$11</c:f>
              <c:strCache>
                <c:ptCount val="3"/>
                <c:pt idx="0">
                  <c:v>Finance Cost </c:v>
                </c:pt>
                <c:pt idx="1">
                  <c:v>Impairment on Investments</c:v>
                </c:pt>
                <c:pt idx="2">
                  <c:v>Admin Expenses </c:v>
                </c:pt>
              </c:strCache>
            </c:strRef>
          </c:cat>
          <c:val>
            <c:numRef>
              <c:f>'Income Statement'!$B$9:$B$11</c:f>
              <c:numCache>
                <c:formatCode>_(* #,##0_);_(* \(#,##0\);_(* "-"??_);_(@_)</c:formatCode>
                <c:ptCount val="3"/>
                <c:pt idx="0">
                  <c:v>2491.5100000000002</c:v>
                </c:pt>
                <c:pt idx="1">
                  <c:v>1750</c:v>
                </c:pt>
                <c:pt idx="2">
                  <c:v>584.51</c:v>
                </c:pt>
              </c:numCache>
            </c:numRef>
          </c:val>
          <c:extLst>
            <c:ext xmlns:c16="http://schemas.microsoft.com/office/drawing/2014/chart" uri="{C3380CC4-5D6E-409C-BE32-E72D297353CC}">
              <c16:uniqueId val="{00000001-F06C-4833-A8A5-325A323E17DB}"/>
            </c:ext>
          </c:extLst>
        </c:ser>
        <c:dLbls>
          <c:showLegendKey val="0"/>
          <c:showVal val="0"/>
          <c:showCatName val="0"/>
          <c:showSerName val="0"/>
          <c:showPercent val="0"/>
          <c:showBubbleSize val="0"/>
        </c:dLbls>
        <c:gapWidth val="219"/>
        <c:overlap val="-27"/>
        <c:axId val="1844214992"/>
        <c:axId val="1844216912"/>
      </c:barChart>
      <c:catAx>
        <c:axId val="184421499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216912"/>
        <c:crosses val="autoZero"/>
        <c:auto val="1"/>
        <c:lblAlgn val="ctr"/>
        <c:lblOffset val="100"/>
        <c:noMultiLvlLbl val="0"/>
      </c:catAx>
      <c:valAx>
        <c:axId val="184421691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844214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0"/>
          <c:tx>
            <c:strRef>
              <c:f>'Income Statement'!$C$2</c:f>
              <c:strCache>
                <c:ptCount val="1"/>
                <c:pt idx="0">
                  <c:v>Mar-25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Statement'!$A$13,'Income Statement'!$A$17)</c:f>
              <c:strCache>
                <c:ptCount val="2"/>
                <c:pt idx="0">
                  <c:v>Net Profit/ (Loss)</c:v>
                </c:pt>
                <c:pt idx="1">
                  <c:v>Total Other Comprehensive Income</c:v>
                </c:pt>
              </c:strCache>
            </c:strRef>
          </c:cat>
          <c:val>
            <c:numRef>
              <c:f>('Income Statement'!$C$13,'Income Statement'!$C$17)</c:f>
              <c:numCache>
                <c:formatCode>_(* #,##0_);_(* \(#,##0\);_(* "-"??_);_(@_)</c:formatCode>
                <c:ptCount val="2"/>
                <c:pt idx="0">
                  <c:v>2384.5246074923916</c:v>
                </c:pt>
                <c:pt idx="1">
                  <c:v>1656.5246074923916</c:v>
                </c:pt>
              </c:numCache>
            </c:numRef>
          </c:val>
          <c:extLst>
            <c:ext xmlns:c16="http://schemas.microsoft.com/office/drawing/2014/chart" uri="{C3380CC4-5D6E-409C-BE32-E72D297353CC}">
              <c16:uniqueId val="{00000000-A2B9-44A4-958B-059486196693}"/>
            </c:ext>
          </c:extLst>
        </c:ser>
        <c:ser>
          <c:idx val="0"/>
          <c:order val="1"/>
          <c:tx>
            <c:strRef>
              <c:f>'Income Statement'!$B$2</c:f>
              <c:strCache>
                <c:ptCount val="1"/>
                <c:pt idx="0">
                  <c:v>Mar-26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('Income Statement'!$A$13,'Income Statement'!$A$17)</c:f>
              <c:strCache>
                <c:ptCount val="2"/>
                <c:pt idx="0">
                  <c:v>Net Profit/ (Loss)</c:v>
                </c:pt>
                <c:pt idx="1">
                  <c:v>Total Other Comprehensive Income</c:v>
                </c:pt>
              </c:strCache>
            </c:strRef>
          </c:cat>
          <c:val>
            <c:numRef>
              <c:f>('Income Statement'!$B$13,'Income Statement'!$B$17)</c:f>
              <c:numCache>
                <c:formatCode>_(* #,##0_);_(* \(#,##0\);_(* "-"??_);_(@_)</c:formatCode>
                <c:ptCount val="2"/>
                <c:pt idx="0">
                  <c:v>765.283510641357</c:v>
                </c:pt>
                <c:pt idx="1">
                  <c:v>12533.314904041357</c:v>
                </c:pt>
              </c:numCache>
            </c:numRef>
          </c:val>
          <c:extLst>
            <c:ext xmlns:c16="http://schemas.microsoft.com/office/drawing/2014/chart" uri="{C3380CC4-5D6E-409C-BE32-E72D297353CC}">
              <c16:uniqueId val="{00000001-A2B9-44A4-958B-059486196693}"/>
            </c:ext>
          </c:extLst>
        </c:ser>
        <c:dLbls>
          <c:showLegendKey val="0"/>
          <c:showVal val="0"/>
          <c:showCatName val="0"/>
          <c:showSerName val="0"/>
          <c:showPercent val="0"/>
          <c:showBubbleSize val="0"/>
        </c:dLbls>
        <c:gapWidth val="219"/>
        <c:overlap val="-27"/>
        <c:axId val="1347549232"/>
        <c:axId val="1347546352"/>
      </c:barChart>
      <c:catAx>
        <c:axId val="13475492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7546352"/>
        <c:crosses val="autoZero"/>
        <c:auto val="1"/>
        <c:lblAlgn val="ctr"/>
        <c:lblOffset val="100"/>
        <c:noMultiLvlLbl val="0"/>
      </c:catAx>
      <c:valAx>
        <c:axId val="1347546352"/>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7549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accent3"/>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275" cy="49836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49862" y="1"/>
            <a:ext cx="2946275" cy="498366"/>
          </a:xfrm>
          <a:prstGeom prst="rect">
            <a:avLst/>
          </a:prstGeom>
        </p:spPr>
        <p:txBody>
          <a:bodyPr vert="horz" lIns="91440" tIns="45720" rIns="91440" bIns="45720" rtlCol="0"/>
          <a:lstStyle>
            <a:lvl1pPr algn="r">
              <a:defRPr sz="1200"/>
            </a:lvl1pPr>
          </a:lstStyle>
          <a:p>
            <a:fld id="{F4755D06-EB5A-4232-89D6-9B24CB506D0A}" type="datetimeFigureOut">
              <a:rPr lang="en-US" smtClean="0"/>
              <a:t>7/6/2026</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383" y="4776856"/>
            <a:ext cx="5436909" cy="390895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273"/>
            <a:ext cx="2946275" cy="49836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49862" y="9428273"/>
            <a:ext cx="2946275" cy="498366"/>
          </a:xfrm>
          <a:prstGeom prst="rect">
            <a:avLst/>
          </a:prstGeom>
        </p:spPr>
        <p:txBody>
          <a:bodyPr vert="horz" lIns="91440" tIns="45720" rIns="91440" bIns="45720" rtlCol="0" anchor="b"/>
          <a:lstStyle>
            <a:lvl1pPr algn="r">
              <a:defRPr sz="1200"/>
            </a:lvl1pPr>
          </a:lstStyle>
          <a:p>
            <a:fld id="{6E846AC6-132A-4230-B78D-AE0DD9F12851}" type="slidenum">
              <a:rPr lang="en-US" smtClean="0"/>
              <a:t>‹#›</a:t>
            </a:fld>
            <a:endParaRPr lang="en-US"/>
          </a:p>
        </p:txBody>
      </p:sp>
    </p:spTree>
    <p:extLst>
      <p:ext uri="{BB962C8B-B14F-4D97-AF65-F5344CB8AC3E}">
        <p14:creationId xmlns:p14="http://schemas.microsoft.com/office/powerpoint/2010/main" val="5665585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846AC6-132A-4230-B78D-AE0DD9F12851}" type="slidenum">
              <a:rPr lang="en-US" smtClean="0"/>
              <a:t>2</a:t>
            </a:fld>
            <a:endParaRPr lang="en-US"/>
          </a:p>
        </p:txBody>
      </p:sp>
    </p:spTree>
    <p:extLst>
      <p:ext uri="{BB962C8B-B14F-4D97-AF65-F5344CB8AC3E}">
        <p14:creationId xmlns:p14="http://schemas.microsoft.com/office/powerpoint/2010/main" val="3220936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846AC6-132A-4230-B78D-AE0DD9F12851}" type="slidenum">
              <a:rPr lang="en-US" smtClean="0"/>
              <a:t>4</a:t>
            </a:fld>
            <a:endParaRPr lang="en-US"/>
          </a:p>
        </p:txBody>
      </p:sp>
    </p:spTree>
    <p:extLst>
      <p:ext uri="{BB962C8B-B14F-4D97-AF65-F5344CB8AC3E}">
        <p14:creationId xmlns:p14="http://schemas.microsoft.com/office/powerpoint/2010/main" val="523124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846AC6-132A-4230-B78D-AE0DD9F12851}" type="slidenum">
              <a:rPr lang="en-US" smtClean="0"/>
              <a:t>5</a:t>
            </a:fld>
            <a:endParaRPr lang="en-US"/>
          </a:p>
        </p:txBody>
      </p:sp>
    </p:spTree>
    <p:extLst>
      <p:ext uri="{BB962C8B-B14F-4D97-AF65-F5344CB8AC3E}">
        <p14:creationId xmlns:p14="http://schemas.microsoft.com/office/powerpoint/2010/main" val="4262399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846AC6-132A-4230-B78D-AE0DD9F12851}" type="slidenum">
              <a:rPr lang="en-US" smtClean="0"/>
              <a:t>7</a:t>
            </a:fld>
            <a:endParaRPr lang="en-US"/>
          </a:p>
        </p:txBody>
      </p:sp>
    </p:spTree>
    <p:extLst>
      <p:ext uri="{BB962C8B-B14F-4D97-AF65-F5344CB8AC3E}">
        <p14:creationId xmlns:p14="http://schemas.microsoft.com/office/powerpoint/2010/main" val="403102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789D30-F662-4343-A69A-C004D41A2203}" type="datetime1">
              <a:rPr lang="en-US" smtClean="0"/>
              <a:t>7/6/2026</a:t>
            </a:fld>
            <a:endParaRPr lang="en-US" dirty="0"/>
          </a:p>
        </p:txBody>
      </p:sp>
      <p:sp>
        <p:nvSpPr>
          <p:cNvPr id="5" name="Footer Placeholder 4"/>
          <p:cNvSpPr>
            <a:spLocks noGrp="1"/>
          </p:cNvSpPr>
          <p:nvPr>
            <p:ph type="ftr" sz="quarter" idx="11"/>
          </p:nvPr>
        </p:nvSpPr>
        <p:spPr/>
        <p:txBody>
          <a:bodyPr/>
          <a:lstStyle>
            <a:lvl1pPr>
              <a:defRPr>
                <a:solidFill>
                  <a:srgbClr val="FF0000"/>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4A96EF-7B5F-44ED-A4CC-91A59DA4173C}"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283F6-D7DE-47EF-B4BB-1EB2CC1BC24F}" type="datetime1">
              <a:rPr lang="en-US" smtClean="0"/>
              <a:t>7/6/2026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F0A7DC-38A9-4C67-B783-3A25034311B3}" type="datetime1">
              <a:rPr lang="en-US" smtClean="0"/>
              <a:t>7/6/2026</a:t>
            </a:fld>
            <a:endParaRPr lang="en-US" dirty="0"/>
          </a:p>
        </p:txBody>
      </p:sp>
      <p:sp>
        <p:nvSpPr>
          <p:cNvPr id="5" name="Footer Placeholder 4"/>
          <p:cNvSpPr>
            <a:spLocks noGrp="1"/>
          </p:cNvSpPr>
          <p:nvPr>
            <p:ph type="ftr" sz="quarter" idx="11"/>
          </p:nvPr>
        </p:nvSpPr>
        <p:spPr/>
        <p:txBody>
          <a:bodyPr/>
          <a:lstStyle>
            <a:lvl1pPr>
              <a:defRPr>
                <a:solidFill>
                  <a:srgbClr val="FF0000"/>
                </a:solidFill>
              </a:defRPr>
            </a:lvl1pPr>
          </a:lstStyle>
          <a:p>
            <a:endParaRPr lang="en-US" dirty="0"/>
          </a:p>
        </p:txBody>
      </p:sp>
      <p:sp>
        <p:nvSpPr>
          <p:cNvPr id="6" name="Slide Number Placeholder 5"/>
          <p:cNvSpPr>
            <a:spLocks noGrp="1"/>
          </p:cNvSpPr>
          <p:nvPr>
            <p:ph type="sldNum" sz="quarter" idx="12"/>
          </p:nvPr>
        </p:nvSpPr>
        <p:spPr/>
        <p:txBody>
          <a:bodyPr/>
          <a:lstStyle/>
          <a:p>
            <a:fld id="{70EC9206-40C2-4988-907B-F68DF131856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F03F79E-13C4-416A-9F8E-B720B20DA3FC}" type="datetime1">
              <a:rPr lang="en-US" smtClean="0"/>
              <a:t>7/6/2026</a:t>
            </a:fld>
            <a:endParaRPr lang="en-US" dirty="0"/>
          </a:p>
        </p:txBody>
      </p:sp>
      <p:sp>
        <p:nvSpPr>
          <p:cNvPr id="5" name="Footer Placeholder 4"/>
          <p:cNvSpPr>
            <a:spLocks noGrp="1"/>
          </p:cNvSpPr>
          <p:nvPr>
            <p:ph type="ftr" sz="quarter" idx="11"/>
          </p:nvPr>
        </p:nvSpPr>
        <p:spPr/>
        <p:txBody>
          <a:bodyPr/>
          <a:lstStyle>
            <a:lvl1pPr>
              <a:defRPr>
                <a:solidFill>
                  <a:srgbClr val="FF0000"/>
                </a:solidFill>
              </a:defRPr>
            </a:lvl1p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019C36A-6C84-4967-9975-FE089CD9832F}" type="datetime1">
              <a:rPr lang="en-US" smtClean="0"/>
              <a:t>7/6/2026</a:t>
            </a:fld>
            <a:endParaRPr lang="en-US" dirty="0"/>
          </a:p>
        </p:txBody>
      </p:sp>
      <p:sp>
        <p:nvSpPr>
          <p:cNvPr id="6" name="Footer Placeholder 5"/>
          <p:cNvSpPr>
            <a:spLocks noGrp="1"/>
          </p:cNvSpPr>
          <p:nvPr>
            <p:ph type="ftr" sz="quarter" idx="11"/>
          </p:nvPr>
        </p:nvSpPr>
        <p:spPr/>
        <p:txBody>
          <a:bodyPr/>
          <a:lstStyle>
            <a:lvl1pPr>
              <a:defRPr>
                <a:solidFill>
                  <a:srgbClr val="FF0000"/>
                </a:solidFill>
              </a:defRPr>
            </a:lvl1p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B045786-97AF-4F4B-BAF2-2AF20B0E5E83}" type="datetime1">
              <a:rPr lang="en-US" smtClean="0"/>
              <a:t>7/6/2026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951F58-5DEB-4D40-A107-150C170D063E}" type="datetime1">
              <a:rPr lang="en-US" smtClean="0"/>
              <a:t>7/6/2026</a:t>
            </a:fld>
            <a:endParaRPr lang="en-US" dirty="0"/>
          </a:p>
        </p:txBody>
      </p:sp>
      <p:sp>
        <p:nvSpPr>
          <p:cNvPr id="4" name="Footer Placeholder 3"/>
          <p:cNvSpPr>
            <a:spLocks noGrp="1"/>
          </p:cNvSpPr>
          <p:nvPr>
            <p:ph type="ftr" sz="quarter" idx="11"/>
          </p:nvPr>
        </p:nvSpPr>
        <p:spPr/>
        <p:txBody>
          <a:bodyPr/>
          <a:lstStyle>
            <a:lvl1pPr>
              <a:defRPr>
                <a:solidFill>
                  <a:srgbClr val="FF0000"/>
                </a:solidFill>
              </a:defRPr>
            </a:lvl1p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0A2CDD-F270-4140-8ECE-5B9671064C99}" type="datetime1">
              <a:rPr lang="en-US" smtClean="0"/>
              <a:t>7/6/2026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FD95D35-5C5F-42DA-8F80-A6E6FA992CFA}" type="datetime1">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05F2C5C-18E8-42D0-9101-0D7EBFD2BF43}" type="datetime1">
              <a:rPr lang="en-US" smtClean="0"/>
              <a:t>7/6/2026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96A5C0-6275-4F27-8776-778B8B3AA0E3}" type="datetime1">
              <a:rPr lang="en-US" smtClean="0"/>
              <a:t>7/6/2026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jpg"/><Relationship Id="rId1" Type="http://schemas.openxmlformats.org/officeDocument/2006/relationships/slideLayout" Target="../slideLayouts/slideLayout3.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chart" Target="../charts/char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chart" Target="../charts/chart9.xml"/><Relationship Id="rId5" Type="http://schemas.openxmlformats.org/officeDocument/2006/relationships/chart" Target="../charts/chart8.xml"/><Relationship Id="rId4" Type="http://schemas.openxmlformats.org/officeDocument/2006/relationships/chart" Target="../charts/char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2"/>
          <a:stretch>
            <a:fillRect/>
          </a:stretch>
        </p:blipFill>
        <p:spPr>
          <a:xfrm>
            <a:off x="9466444" y="163313"/>
            <a:ext cx="2725556" cy="1295742"/>
          </a:xfrm>
          <a:prstGeom prst="rect">
            <a:avLst/>
          </a:prstGeom>
        </p:spPr>
      </p:pic>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p:txBody>
          <a:bodyPr anchor="ctr"/>
          <a:lstStyle/>
          <a:p>
            <a:pPr algn="ctr"/>
            <a:r>
              <a:rPr lang="en-US" b="1" cap="all" dirty="0"/>
              <a:t>Al Anwar Investments SAOG </a:t>
            </a:r>
          </a:p>
        </p:txBody>
      </p:sp>
      <p:sp>
        <p:nvSpPr>
          <p:cNvPr id="4" name="Text Placeholder 3">
            <a:extLst>
              <a:ext uri="{FF2B5EF4-FFF2-40B4-BE49-F238E27FC236}">
                <a16:creationId xmlns:a16="http://schemas.microsoft.com/office/drawing/2014/main" id="{207F5404-2F71-4F1D-B4E6-BEF8CB45D28F}"/>
              </a:ext>
            </a:extLst>
          </p:cNvPr>
          <p:cNvSpPr>
            <a:spLocks noGrp="1"/>
          </p:cNvSpPr>
          <p:nvPr>
            <p:ph type="body" idx="1"/>
          </p:nvPr>
        </p:nvSpPr>
        <p:spPr>
          <a:xfrm>
            <a:off x="831850" y="4128013"/>
            <a:ext cx="10515600" cy="1500187"/>
          </a:xfrm>
        </p:spPr>
        <p:txBody>
          <a:bodyPr/>
          <a:lstStyle/>
          <a:p>
            <a:pPr algn="ctr"/>
            <a:r>
              <a:rPr lang="en-US" sz="4000" dirty="0"/>
              <a:t>Presentation on Financial Statements</a:t>
            </a:r>
          </a:p>
          <a:p>
            <a:pPr algn="ctr"/>
            <a:r>
              <a:rPr lang="en-US" sz="2500" spc="-150" dirty="0">
                <a:ln w="3175">
                  <a:noFill/>
                </a:ln>
                <a:solidFill>
                  <a:schemeClr val="tx1">
                    <a:lumMod val="50000"/>
                    <a:lumOff val="50000"/>
                  </a:schemeClr>
                </a:solidFill>
                <a:cs typeface="Arial" charset="0"/>
              </a:rPr>
              <a:t>For the year ended on  31 March 2026</a:t>
            </a:r>
          </a:p>
          <a:p>
            <a:pPr algn="ctr"/>
            <a:endParaRPr lang="en-US" dirty="0"/>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8468142C-7815-51FE-8C8A-00786BDF8022}"/>
              </a:ext>
            </a:extLst>
          </p:cNvPr>
          <p:cNvSpPr>
            <a:spLocks noGrp="1"/>
          </p:cNvSpPr>
          <p:nvPr>
            <p:ph type="sldNum" sz="quarter" idx="12"/>
          </p:nvPr>
        </p:nvSpPr>
        <p:spPr/>
        <p:txBody>
          <a:bodyPr/>
          <a:lstStyle/>
          <a:p>
            <a:fld id="{48F63A3B-78C7-47BE-AE5E-E10140E04643}" type="slidenum">
              <a:rPr lang="en-US" smtClean="0"/>
              <a:t>1</a:t>
            </a:fld>
            <a:endParaRPr lang="en-US" dirty="0"/>
          </a:p>
        </p:txBody>
      </p:sp>
    </p:spTree>
    <p:extLst>
      <p:ext uri="{BB962C8B-B14F-4D97-AF65-F5344CB8AC3E}">
        <p14:creationId xmlns:p14="http://schemas.microsoft.com/office/powerpoint/2010/main" val="2556267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a:xfrm>
            <a:off x="623687" y="360520"/>
            <a:ext cx="10944262" cy="895415"/>
          </a:xfrm>
        </p:spPr>
        <p:txBody>
          <a:bodyPr>
            <a:normAutofit/>
          </a:bodyPr>
          <a:lstStyle/>
          <a:p>
            <a:r>
              <a:rPr lang="en-US" sz="3600" kern="0" dirty="0">
                <a:solidFill>
                  <a:schemeClr val="accent2">
                    <a:lumMod val="50000"/>
                  </a:schemeClr>
                </a:solidFill>
                <a:latin typeface="+mn-lt"/>
              </a:rPr>
              <a:t>Investment Portfolio</a:t>
            </a:r>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Slide Number Placeholder 4">
            <a:extLst>
              <a:ext uri="{FF2B5EF4-FFF2-40B4-BE49-F238E27FC236}">
                <a16:creationId xmlns:a16="http://schemas.microsoft.com/office/drawing/2014/main" id="{D92408CE-939E-1CCF-504E-4B4D855F244B}"/>
              </a:ext>
            </a:extLst>
          </p:cNvPr>
          <p:cNvSpPr>
            <a:spLocks noGrp="1"/>
          </p:cNvSpPr>
          <p:nvPr>
            <p:ph type="sldNum" sz="quarter" idx="12"/>
          </p:nvPr>
        </p:nvSpPr>
        <p:spPr/>
        <p:txBody>
          <a:bodyPr/>
          <a:lstStyle/>
          <a:p>
            <a:fld id="{70EC9206-40C2-4988-907B-F68DF1318569}" type="slidenum">
              <a:rPr lang="en-US" smtClean="0"/>
              <a:pPr/>
              <a:t>2</a:t>
            </a:fld>
            <a:endParaRPr lang="en-US" dirty="0"/>
          </a:p>
        </p:txBody>
      </p:sp>
      <p:graphicFrame>
        <p:nvGraphicFramePr>
          <p:cNvPr id="7" name="Table 6">
            <a:extLst>
              <a:ext uri="{FF2B5EF4-FFF2-40B4-BE49-F238E27FC236}">
                <a16:creationId xmlns:a16="http://schemas.microsoft.com/office/drawing/2014/main" id="{5802C6A4-785F-3166-ECE8-E3C491E8C48F}"/>
              </a:ext>
            </a:extLst>
          </p:cNvPr>
          <p:cNvGraphicFramePr>
            <a:graphicFrameLocks noGrp="1"/>
          </p:cNvGraphicFramePr>
          <p:nvPr>
            <p:extLst>
              <p:ext uri="{D42A27DB-BD31-4B8C-83A1-F6EECF244321}">
                <p14:modId xmlns:p14="http://schemas.microsoft.com/office/powerpoint/2010/main" val="2113160715"/>
              </p:ext>
            </p:extLst>
          </p:nvPr>
        </p:nvGraphicFramePr>
        <p:xfrm>
          <a:off x="75837" y="1453949"/>
          <a:ext cx="5959202" cy="3887510"/>
        </p:xfrm>
        <a:graphic>
          <a:graphicData uri="http://schemas.openxmlformats.org/drawingml/2006/table">
            <a:tbl>
              <a:tblPr/>
              <a:tblGrid>
                <a:gridCol w="870445">
                  <a:extLst>
                    <a:ext uri="{9D8B030D-6E8A-4147-A177-3AD203B41FA5}">
                      <a16:colId xmlns:a16="http://schemas.microsoft.com/office/drawing/2014/main" val="3684573408"/>
                    </a:ext>
                  </a:extLst>
                </a:gridCol>
                <a:gridCol w="2410464">
                  <a:extLst>
                    <a:ext uri="{9D8B030D-6E8A-4147-A177-3AD203B41FA5}">
                      <a16:colId xmlns:a16="http://schemas.microsoft.com/office/drawing/2014/main" val="3651473434"/>
                    </a:ext>
                  </a:extLst>
                </a:gridCol>
                <a:gridCol w="774792">
                  <a:extLst>
                    <a:ext uri="{9D8B030D-6E8A-4147-A177-3AD203B41FA5}">
                      <a16:colId xmlns:a16="http://schemas.microsoft.com/office/drawing/2014/main" val="1791622426"/>
                    </a:ext>
                  </a:extLst>
                </a:gridCol>
                <a:gridCol w="870445">
                  <a:extLst>
                    <a:ext uri="{9D8B030D-6E8A-4147-A177-3AD203B41FA5}">
                      <a16:colId xmlns:a16="http://schemas.microsoft.com/office/drawing/2014/main" val="1016828051"/>
                    </a:ext>
                  </a:extLst>
                </a:gridCol>
                <a:gridCol w="1033056">
                  <a:extLst>
                    <a:ext uri="{9D8B030D-6E8A-4147-A177-3AD203B41FA5}">
                      <a16:colId xmlns:a16="http://schemas.microsoft.com/office/drawing/2014/main" val="343016283"/>
                    </a:ext>
                  </a:extLst>
                </a:gridCol>
              </a:tblGrid>
              <a:tr h="295055">
                <a:tc rowSpan="3">
                  <a:txBody>
                    <a:bodyPr/>
                    <a:lstStyle/>
                    <a:p>
                      <a:pPr algn="l" rtl="0" fontAlgn="b">
                        <a:buNone/>
                      </a:pPr>
                      <a:r>
                        <a:rPr lang="en-US" sz="1200" b="1" i="0" u="none" strike="noStrike">
                          <a:solidFill>
                            <a:srgbClr val="FFFFFF"/>
                          </a:solidFill>
                          <a:effectLst/>
                          <a:latin typeface="Calibri" panose="020F0502020204030204" pitchFamily="34" charset="0"/>
                        </a:rPr>
                        <a:t>S. No.</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546A"/>
                    </a:solidFill>
                  </a:tcPr>
                </a:tc>
                <a:tc rowSpan="3">
                  <a:txBody>
                    <a:bodyPr/>
                    <a:lstStyle/>
                    <a:p>
                      <a:pPr algn="l" rtl="0" fontAlgn="b">
                        <a:buNone/>
                      </a:pPr>
                      <a:r>
                        <a:rPr lang="en-US" sz="1200" b="1" i="0" u="none" strike="noStrike">
                          <a:solidFill>
                            <a:srgbClr val="FFFFFF"/>
                          </a:solidFill>
                          <a:effectLst/>
                          <a:latin typeface="Calibri" panose="020F0502020204030204" pitchFamily="34" charset="0"/>
                        </a:rPr>
                        <a:t>Name of Company</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546A"/>
                    </a:solidFill>
                  </a:tcPr>
                </a:tc>
                <a:tc rowSpan="3">
                  <a:txBody>
                    <a:bodyPr/>
                    <a:lstStyle/>
                    <a:p>
                      <a:pPr algn="ctr" rtl="0" fontAlgn="b">
                        <a:buNone/>
                      </a:pPr>
                      <a:r>
                        <a:rPr lang="en-US" sz="1200" b="1" i="0" u="none" strike="noStrike">
                          <a:solidFill>
                            <a:srgbClr val="FFFFFF"/>
                          </a:solidFill>
                          <a:effectLst/>
                          <a:latin typeface="Calibri" panose="020F0502020204030204" pitchFamily="34" charset="0"/>
                        </a:rPr>
                        <a:t>% Stake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546A"/>
                    </a:solidFill>
                  </a:tcPr>
                </a:tc>
                <a:tc>
                  <a:txBody>
                    <a:bodyPr/>
                    <a:lstStyle/>
                    <a:p>
                      <a:pPr algn="ctr" rtl="0" fontAlgn="b">
                        <a:buNone/>
                      </a:pPr>
                      <a:r>
                        <a:rPr lang="en-US" sz="1200" b="1" i="0" u="none" strike="noStrike">
                          <a:solidFill>
                            <a:srgbClr val="FFFFFF"/>
                          </a:solidFill>
                          <a:effectLst/>
                          <a:latin typeface="Calibri" panose="020F0502020204030204" pitchFamily="34" charset="0"/>
                        </a:rPr>
                        <a:t>Carrying Value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44546A"/>
                    </a:solidFill>
                  </a:tcPr>
                </a:tc>
                <a:tc rowSpan="3">
                  <a:txBody>
                    <a:bodyPr/>
                    <a:lstStyle/>
                    <a:p>
                      <a:pPr algn="ctr" rtl="0" fontAlgn="b">
                        <a:buNone/>
                      </a:pPr>
                      <a:r>
                        <a:rPr lang="en-US" sz="1200" b="1" i="0" u="none" strike="noStrike">
                          <a:solidFill>
                            <a:srgbClr val="FFFFFF"/>
                          </a:solidFill>
                          <a:effectLst/>
                          <a:latin typeface="Calibri" panose="020F0502020204030204" pitchFamily="34" charset="0"/>
                        </a:rPr>
                        <a:t>% of CV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546A"/>
                    </a:solidFill>
                  </a:tcPr>
                </a:tc>
                <a:extLst>
                  <a:ext uri="{0D108BD9-81ED-4DB2-BD59-A6C34878D82A}">
                    <a16:rowId xmlns:a16="http://schemas.microsoft.com/office/drawing/2014/main" val="1815155596"/>
                  </a:ext>
                </a:extLst>
              </a:tr>
              <a:tr h="14752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buNone/>
                      </a:pPr>
                      <a:r>
                        <a:rPr lang="en-US" sz="1200" b="1" i="0" u="none" strike="noStrike">
                          <a:solidFill>
                            <a:srgbClr val="FFFFFF"/>
                          </a:solidFill>
                          <a:effectLst/>
                          <a:latin typeface="Calibri" panose="020F0502020204030204" pitchFamily="34" charset="0"/>
                        </a:rPr>
                        <a:t>(OMR’k) –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44546A"/>
                    </a:solidFill>
                  </a:tcPr>
                </a:tc>
                <a:tc vMerge="1">
                  <a:txBody>
                    <a:bodyPr/>
                    <a:lstStyle/>
                    <a:p>
                      <a:endParaRPr lang="en-US"/>
                    </a:p>
                  </a:txBody>
                  <a:tcPr/>
                </a:tc>
                <a:extLst>
                  <a:ext uri="{0D108BD9-81ED-4DB2-BD59-A6C34878D82A}">
                    <a16:rowId xmlns:a16="http://schemas.microsoft.com/office/drawing/2014/main" val="2483965643"/>
                  </a:ext>
                </a:extLst>
              </a:tr>
              <a:tr h="147527">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rtl="0" fontAlgn="b">
                        <a:buNone/>
                      </a:pPr>
                      <a:r>
                        <a:rPr lang="en-US" sz="1200" b="1" i="0" u="none" strike="noStrike" dirty="0">
                          <a:solidFill>
                            <a:srgbClr val="FFFFFF"/>
                          </a:solidFill>
                          <a:effectLst/>
                          <a:latin typeface="Calibri" panose="020F0502020204030204" pitchFamily="34" charset="0"/>
                        </a:rPr>
                        <a:t>March-26</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9050" cap="flat" cmpd="sng" algn="ctr">
                      <a:solidFill>
                        <a:srgbClr val="FFFFFF"/>
                      </a:solidFill>
                      <a:prstDash val="solid"/>
                      <a:round/>
                      <a:headEnd type="none" w="med" len="med"/>
                      <a:tailEnd type="none" w="med" len="med"/>
                    </a:lnB>
                    <a:solidFill>
                      <a:srgbClr val="44546A"/>
                    </a:solidFill>
                  </a:tcPr>
                </a:tc>
                <a:tc vMerge="1">
                  <a:txBody>
                    <a:bodyPr/>
                    <a:lstStyle/>
                    <a:p>
                      <a:endParaRPr lang="en-US"/>
                    </a:p>
                  </a:txBody>
                  <a:tcPr/>
                </a:tc>
                <a:extLst>
                  <a:ext uri="{0D108BD9-81ED-4DB2-BD59-A6C34878D82A}">
                    <a16:rowId xmlns:a16="http://schemas.microsoft.com/office/drawing/2014/main" val="804044089"/>
                  </a:ext>
                </a:extLst>
              </a:tr>
              <a:tr h="200051">
                <a:tc>
                  <a:txBody>
                    <a:bodyPr/>
                    <a:lstStyle/>
                    <a:p>
                      <a:pPr algn="l" rtl="0" fontAlgn="b">
                        <a:buNone/>
                      </a:pPr>
                      <a:r>
                        <a:rPr lang="en-US" sz="1200" b="1" i="0" u="none" strike="noStrike">
                          <a:solidFill>
                            <a:srgbClr val="000000"/>
                          </a:solidFill>
                          <a:effectLst/>
                          <a:latin typeface="Calibri" panose="020F0502020204030204" pitchFamily="34" charset="0"/>
                        </a:rPr>
                        <a:t>A.</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1" i="0" u="none" strike="noStrike" dirty="0">
                          <a:solidFill>
                            <a:srgbClr val="000000"/>
                          </a:solidFill>
                          <a:effectLst/>
                          <a:latin typeface="+mn-lt"/>
                        </a:rPr>
                        <a:t>Associate - Group Carrying Value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mn-lt"/>
                        </a:rPr>
                        <a:t>28,263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mn-lt"/>
                        </a:rPr>
                        <a:t>29.0%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4196679540"/>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A-1</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Oman Chlorine SAOG</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22.11%</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6,915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7.1%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3853477246"/>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A-2</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0" i="0" u="none" strike="noStrike" dirty="0">
                          <a:solidFill>
                            <a:srgbClr val="000000"/>
                          </a:solidFill>
                          <a:effectLst/>
                          <a:latin typeface="+mn-lt"/>
                        </a:rPr>
                        <a:t>National Detergent SAOG</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25.24%</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5,403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5.6%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1876550074"/>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A-3</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Arabia Falcon Insurance SAOG</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22.62%</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5,481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5.6%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3066220695"/>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A-4</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0" i="0" u="none" strike="noStrike" dirty="0">
                          <a:solidFill>
                            <a:srgbClr val="000000"/>
                          </a:solidFill>
                          <a:effectLst/>
                          <a:latin typeface="+mn-lt"/>
                        </a:rPr>
                        <a:t>Alruwad School SAOC</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43.51%</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2,125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2.2%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1443783898"/>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A-5</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Voltamp Energy SAOG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15.00%</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3,740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3.8%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3024600759"/>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A-6</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0" i="0" u="none" strike="noStrike" dirty="0">
                          <a:solidFill>
                            <a:srgbClr val="000000"/>
                          </a:solidFill>
                          <a:effectLst/>
                          <a:latin typeface="+mn-lt"/>
                        </a:rPr>
                        <a:t>National Biscuit SAOG</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29.22%</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2,755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2.8%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1779008494"/>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A-7</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Al Maha Ceramics SAOG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18.74%</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1,845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1.9%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3399611586"/>
                  </a:ext>
                </a:extLst>
              </a:tr>
              <a:tr h="295055">
                <a:tc>
                  <a:txBody>
                    <a:bodyPr/>
                    <a:lstStyle/>
                    <a:p>
                      <a:pPr algn="l" rtl="0" fontAlgn="b">
                        <a:buNone/>
                      </a:pPr>
                      <a:r>
                        <a:rPr lang="en-US" sz="1200" b="1" i="0" u="none" strike="noStrike">
                          <a:solidFill>
                            <a:srgbClr val="000000"/>
                          </a:solidFill>
                          <a:effectLst/>
                          <a:latin typeface="Calibri" panose="020F0502020204030204" pitchFamily="34" charset="0"/>
                        </a:rPr>
                        <a:t>B.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1" i="0" u="none" strike="noStrike">
                          <a:solidFill>
                            <a:srgbClr val="000000"/>
                          </a:solidFill>
                          <a:effectLst/>
                          <a:latin typeface="+mn-lt"/>
                        </a:rPr>
                        <a:t>Investment at Fair Value- Group Carrying Value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mn-lt"/>
                        </a:rPr>
                        <a:t>62,972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mn-lt"/>
                        </a:rPr>
                        <a:t>64.7%</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272976343"/>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B-1</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NBO</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8.59%</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53,901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mn-lt"/>
                        </a:rPr>
                        <a:t>55.4%</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2364885115"/>
                  </a:ext>
                </a:extLst>
              </a:tr>
              <a:tr h="155211">
                <a:tc>
                  <a:txBody>
                    <a:bodyPr/>
                    <a:lstStyle/>
                    <a:p>
                      <a:pPr algn="l" rtl="0" fontAlgn="b">
                        <a:buNone/>
                      </a:pPr>
                      <a:r>
                        <a:rPr lang="en-US" sz="1200" b="0" i="0" u="none" strike="noStrike" dirty="0">
                          <a:solidFill>
                            <a:srgbClr val="000000"/>
                          </a:solidFill>
                          <a:effectLst/>
                          <a:latin typeface="Calibri" panose="020F0502020204030204" pitchFamily="34" charset="0"/>
                        </a:rPr>
                        <a:t>B-2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0" i="0" u="none" strike="noStrike" dirty="0">
                          <a:solidFill>
                            <a:srgbClr val="000000"/>
                          </a:solidFill>
                          <a:effectLst/>
                          <a:latin typeface="+mn-lt"/>
                        </a:rPr>
                        <a:t>DIDIC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5.68%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8,849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0" i="0" u="none" strike="noStrike" dirty="0">
                          <a:solidFill>
                            <a:srgbClr val="000000"/>
                          </a:solidFill>
                          <a:effectLst/>
                          <a:latin typeface="+mn-lt"/>
                        </a:rPr>
                        <a:t>9.1%</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173330510"/>
                  </a:ext>
                </a:extLst>
              </a:tr>
              <a:tr h="147527">
                <a:tc>
                  <a:txBody>
                    <a:bodyPr/>
                    <a:lstStyle/>
                    <a:p>
                      <a:pPr algn="l" rtl="0" fontAlgn="b">
                        <a:buNone/>
                      </a:pPr>
                      <a:r>
                        <a:rPr lang="en-US" sz="1200" b="0" i="0" u="none" strike="noStrike" dirty="0">
                          <a:solidFill>
                            <a:srgbClr val="000000"/>
                          </a:solidFill>
                          <a:effectLst/>
                          <a:latin typeface="Calibri" panose="020F0502020204030204" pitchFamily="34" charset="0"/>
                        </a:rPr>
                        <a:t>B-3</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0" i="0" u="none" strike="noStrike" dirty="0">
                          <a:solidFill>
                            <a:srgbClr val="000000"/>
                          </a:solidFill>
                          <a:effectLst/>
                          <a:latin typeface="+mn-lt"/>
                        </a:rPr>
                        <a:t>Others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Calibri" panose="020F0502020204030204" pitchFamily="34" charset="0"/>
                        </a:rPr>
                        <a:t>223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0" i="0" u="none" strike="noStrike" dirty="0">
                          <a:solidFill>
                            <a:srgbClr val="000000"/>
                          </a:solidFill>
                          <a:effectLst/>
                          <a:latin typeface="Calibri" panose="020F0502020204030204" pitchFamily="34" charset="0"/>
                        </a:rPr>
                        <a:t>0.2%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4220615254"/>
                  </a:ext>
                </a:extLst>
              </a:tr>
              <a:tr h="193989">
                <a:tc>
                  <a:txBody>
                    <a:bodyPr/>
                    <a:lstStyle/>
                    <a:p>
                      <a:pPr algn="l" rtl="0" fontAlgn="b">
                        <a:buNone/>
                      </a:pPr>
                      <a:r>
                        <a:rPr lang="en-US" sz="1200" b="1" i="0" u="none" strike="noStrike" dirty="0">
                          <a:solidFill>
                            <a:srgbClr val="000000"/>
                          </a:solidFill>
                          <a:effectLst/>
                          <a:latin typeface="Calibri" panose="020F0502020204030204" pitchFamily="34" charset="0"/>
                        </a:rPr>
                        <a:t>C.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1" i="0" u="none" strike="noStrike" dirty="0">
                          <a:solidFill>
                            <a:srgbClr val="000000"/>
                          </a:solidFill>
                          <a:effectLst/>
                          <a:latin typeface="+mn-lt"/>
                        </a:rPr>
                        <a:t>Real Estate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Calibri" panose="020F0502020204030204" pitchFamily="34" charset="0"/>
                        </a:rPr>
                        <a:t>2,280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Calibri" panose="020F0502020204030204" pitchFamily="34" charset="0"/>
                        </a:rPr>
                        <a:t>2.3%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4003764947"/>
                  </a:ext>
                </a:extLst>
              </a:tr>
              <a:tr h="193989">
                <a:tc>
                  <a:txBody>
                    <a:bodyPr/>
                    <a:lstStyle/>
                    <a:p>
                      <a:pPr algn="l" rtl="0" fontAlgn="b">
                        <a:buNone/>
                      </a:pPr>
                      <a:r>
                        <a:rPr lang="en-US" sz="1200" b="1" i="0" u="none" strike="noStrike" dirty="0">
                          <a:solidFill>
                            <a:srgbClr val="000000"/>
                          </a:solidFill>
                          <a:effectLst/>
                          <a:latin typeface="Calibri" panose="020F0502020204030204" pitchFamily="34" charset="0"/>
                        </a:rPr>
                        <a:t>D.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l" rtl="0" fontAlgn="b">
                        <a:buNone/>
                      </a:pPr>
                      <a:r>
                        <a:rPr lang="en-US" sz="1200" b="1" i="0" u="none" strike="noStrike" dirty="0">
                          <a:solidFill>
                            <a:srgbClr val="000000"/>
                          </a:solidFill>
                          <a:effectLst/>
                          <a:latin typeface="+mn-lt"/>
                        </a:rPr>
                        <a:t>Receivable and other assets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ctr" rtl="0" fontAlgn="b">
                        <a:buNone/>
                      </a:pPr>
                      <a:r>
                        <a:rPr lang="en-US" sz="1200" b="0" i="0" u="none" strike="noStrike" dirty="0">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1" i="0" u="none" strike="noStrike" dirty="0">
                          <a:solidFill>
                            <a:srgbClr val="000000"/>
                          </a:solidFill>
                          <a:effectLst/>
                          <a:latin typeface="Calibri" panose="020F0502020204030204" pitchFamily="34" charset="0"/>
                        </a:rPr>
                        <a:t>3,815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tc>
                  <a:txBody>
                    <a:bodyPr/>
                    <a:lstStyle/>
                    <a:p>
                      <a:pPr algn="r" fontAlgn="b">
                        <a:buNone/>
                      </a:pPr>
                      <a:r>
                        <a:rPr lang="en-US" sz="1200" b="1" i="0" u="none" strike="noStrike" dirty="0">
                          <a:solidFill>
                            <a:srgbClr val="000000"/>
                          </a:solidFill>
                          <a:effectLst/>
                          <a:latin typeface="Calibri" panose="020F0502020204030204" pitchFamily="34" charset="0"/>
                        </a:rPr>
                        <a:t>3.9%</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0F0F0"/>
                    </a:solidFill>
                  </a:tcPr>
                </a:tc>
                <a:extLst>
                  <a:ext uri="{0D108BD9-81ED-4DB2-BD59-A6C34878D82A}">
                    <a16:rowId xmlns:a16="http://schemas.microsoft.com/office/drawing/2014/main" val="3294971605"/>
                  </a:ext>
                </a:extLst>
              </a:tr>
              <a:tr h="278151">
                <a:tc>
                  <a:txBody>
                    <a:bodyPr/>
                    <a:lstStyle/>
                    <a:p>
                      <a:pPr algn="l" fontAlgn="b">
                        <a:buNone/>
                      </a:pPr>
                      <a:r>
                        <a:rPr lang="en-US" sz="1800" b="0" i="0" u="none" strike="noStrike">
                          <a:solidFill>
                            <a:srgbClr val="000000"/>
                          </a:solidFill>
                          <a:effectLst/>
                          <a:latin typeface="Arial" panose="020B0604020202020204" pitchFamily="34" charset="0"/>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l" rtl="0" fontAlgn="b">
                        <a:buNone/>
                      </a:pPr>
                      <a:r>
                        <a:rPr lang="en-US" sz="1200" b="1" i="0" u="none" strike="noStrike" dirty="0">
                          <a:solidFill>
                            <a:srgbClr val="000000"/>
                          </a:solidFill>
                          <a:effectLst/>
                          <a:latin typeface="+mn-lt"/>
                        </a:rPr>
                        <a:t>Total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ctr" rtl="0" fontAlgn="b">
                        <a:buNone/>
                      </a:pPr>
                      <a:r>
                        <a:rPr lang="en-US" sz="1200" b="0" i="0" u="none" strike="noStrike" dirty="0">
                          <a:solidFill>
                            <a:srgbClr val="000000"/>
                          </a:solidFill>
                          <a:effectLst/>
                          <a:latin typeface="+mn-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Calibri" panose="020F0502020204030204" pitchFamily="34" charset="0"/>
                        </a:rPr>
                        <a:t>97,330 </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tc>
                  <a:txBody>
                    <a:bodyPr/>
                    <a:lstStyle/>
                    <a:p>
                      <a:pPr algn="r" fontAlgn="b">
                        <a:buNone/>
                      </a:pPr>
                      <a:r>
                        <a:rPr lang="en-US" sz="1200" b="1" i="0" u="none" strike="noStrike" dirty="0">
                          <a:solidFill>
                            <a:srgbClr val="000000"/>
                          </a:solidFill>
                          <a:effectLst/>
                          <a:latin typeface="Calibri" panose="020F0502020204030204" pitchFamily="34" charset="0"/>
                        </a:rPr>
                        <a:t>100%</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1E1E1"/>
                    </a:solidFill>
                  </a:tcPr>
                </a:tc>
                <a:extLst>
                  <a:ext uri="{0D108BD9-81ED-4DB2-BD59-A6C34878D82A}">
                    <a16:rowId xmlns:a16="http://schemas.microsoft.com/office/drawing/2014/main" val="4209330702"/>
                  </a:ext>
                </a:extLst>
              </a:tr>
            </a:tbl>
          </a:graphicData>
        </a:graphic>
      </p:graphicFrame>
      <p:graphicFrame>
        <p:nvGraphicFramePr>
          <p:cNvPr id="4" name="Chart 3">
            <a:extLst>
              <a:ext uri="{FF2B5EF4-FFF2-40B4-BE49-F238E27FC236}">
                <a16:creationId xmlns:a16="http://schemas.microsoft.com/office/drawing/2014/main" id="{F051C1F6-F015-D41F-C3FC-17BDE1BD604D}"/>
              </a:ext>
            </a:extLst>
          </p:cNvPr>
          <p:cNvGraphicFramePr>
            <a:graphicFrameLocks/>
          </p:cNvGraphicFramePr>
          <p:nvPr>
            <p:extLst>
              <p:ext uri="{D42A27DB-BD31-4B8C-83A1-F6EECF244321}">
                <p14:modId xmlns:p14="http://schemas.microsoft.com/office/powerpoint/2010/main" val="3707080761"/>
              </p:ext>
            </p:extLst>
          </p:nvPr>
        </p:nvGraphicFramePr>
        <p:xfrm>
          <a:off x="6035039" y="1448919"/>
          <a:ext cx="5706164" cy="48126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97323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2"/>
          <a:stretch>
            <a:fillRect/>
          </a:stretch>
        </p:blipFill>
        <p:spPr>
          <a:xfrm>
            <a:off x="9466444" y="163313"/>
            <a:ext cx="2725556" cy="1295742"/>
          </a:xfrm>
          <a:prstGeom prst="rect">
            <a:avLst/>
          </a:prstGeom>
        </p:spPr>
      </p:pic>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a16="http://schemas.microsoft.com/office/drawing/2014/main" id="{F12471E5-38E6-42A2-AED7-45EA12379002}"/>
              </a:ext>
            </a:extLst>
          </p:cNvPr>
          <p:cNvSpPr>
            <a:spLocks noGrp="1"/>
          </p:cNvSpPr>
          <p:nvPr>
            <p:ph type="sldNum" sz="quarter" idx="12"/>
          </p:nvPr>
        </p:nvSpPr>
        <p:spPr/>
        <p:txBody>
          <a:bodyPr/>
          <a:lstStyle/>
          <a:p>
            <a:fld id="{48F63A3B-78C7-47BE-AE5E-E10140E04643}" type="slidenum">
              <a:rPr lang="en-US" smtClean="0"/>
              <a:t>3</a:t>
            </a:fld>
            <a:endParaRPr lang="en-US" dirty="0"/>
          </a:p>
        </p:txBody>
      </p:sp>
      <p:sp>
        <p:nvSpPr>
          <p:cNvPr id="7" name="Title 1">
            <a:extLst>
              <a:ext uri="{FF2B5EF4-FFF2-40B4-BE49-F238E27FC236}">
                <a16:creationId xmlns:a16="http://schemas.microsoft.com/office/drawing/2014/main" id="{F8AFFA3C-A031-A452-8485-92C77D4F8858}"/>
              </a:ext>
            </a:extLst>
          </p:cNvPr>
          <p:cNvSpPr>
            <a:spLocks noGrp="1"/>
          </p:cNvSpPr>
          <p:nvPr>
            <p:ph type="title"/>
          </p:nvPr>
        </p:nvSpPr>
        <p:spPr>
          <a:xfrm>
            <a:off x="740861" y="231217"/>
            <a:ext cx="10944262" cy="895415"/>
          </a:xfrm>
        </p:spPr>
        <p:txBody>
          <a:bodyPr>
            <a:normAutofit/>
          </a:bodyPr>
          <a:lstStyle/>
          <a:p>
            <a:r>
              <a:rPr lang="en-US" sz="3600" dirty="0">
                <a:solidFill>
                  <a:schemeClr val="accent2">
                    <a:lumMod val="50000"/>
                  </a:schemeClr>
                </a:solidFill>
                <a:latin typeface="+mn-lt"/>
                <a:ea typeface="Tahoma" panose="020B0604030504040204" pitchFamily="34" charset="0"/>
                <a:cs typeface="Tahoma" panose="020B0604030504040204" pitchFamily="34" charset="0"/>
              </a:rPr>
              <a:t>Portfolio Allocation</a:t>
            </a:r>
            <a:endParaRPr lang="en-US" sz="3600" dirty="0">
              <a:solidFill>
                <a:schemeClr val="accent2">
                  <a:lumMod val="50000"/>
                </a:schemeClr>
              </a:solidFill>
              <a:latin typeface="+mn-lt"/>
            </a:endParaRPr>
          </a:p>
        </p:txBody>
      </p:sp>
      <p:graphicFrame>
        <p:nvGraphicFramePr>
          <p:cNvPr id="10" name="Chart 9">
            <a:extLst>
              <a:ext uri="{FF2B5EF4-FFF2-40B4-BE49-F238E27FC236}">
                <a16:creationId xmlns:a16="http://schemas.microsoft.com/office/drawing/2014/main" id="{304F7DE3-F348-BC26-0985-EA08710C411C}"/>
              </a:ext>
            </a:extLst>
          </p:cNvPr>
          <p:cNvGraphicFramePr>
            <a:graphicFrameLocks/>
          </p:cNvGraphicFramePr>
          <p:nvPr>
            <p:extLst>
              <p:ext uri="{D42A27DB-BD31-4B8C-83A1-F6EECF244321}">
                <p14:modId xmlns:p14="http://schemas.microsoft.com/office/powerpoint/2010/main" val="3175117940"/>
              </p:ext>
            </p:extLst>
          </p:nvPr>
        </p:nvGraphicFramePr>
        <p:xfrm>
          <a:off x="6096000" y="1317661"/>
          <a:ext cx="5589122" cy="522878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361217F2-2A32-81B7-D983-D12D9F584471}"/>
              </a:ext>
            </a:extLst>
          </p:cNvPr>
          <p:cNvGraphicFramePr>
            <a:graphicFrameLocks/>
          </p:cNvGraphicFramePr>
          <p:nvPr>
            <p:extLst>
              <p:ext uri="{D42A27DB-BD31-4B8C-83A1-F6EECF244321}">
                <p14:modId xmlns:p14="http://schemas.microsoft.com/office/powerpoint/2010/main" val="3172706876"/>
              </p:ext>
            </p:extLst>
          </p:nvPr>
        </p:nvGraphicFramePr>
        <p:xfrm>
          <a:off x="428501" y="1317662"/>
          <a:ext cx="5589122" cy="52287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22751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3"/>
          <a:stretch>
            <a:fillRect/>
          </a:stretch>
        </p:blipFill>
        <p:spPr>
          <a:xfrm>
            <a:off x="9466444" y="163313"/>
            <a:ext cx="2725556" cy="1295742"/>
          </a:xfrm>
          <a:prstGeom prst="rect">
            <a:avLst/>
          </a:prstGeom>
        </p:spPr>
      </p:pic>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a:xfrm>
            <a:off x="623687" y="360520"/>
            <a:ext cx="10944262" cy="895415"/>
          </a:xfrm>
        </p:spPr>
        <p:txBody>
          <a:bodyPr>
            <a:normAutofit/>
          </a:bodyPr>
          <a:lstStyle/>
          <a:p>
            <a:pPr algn="ctr"/>
            <a:r>
              <a:rPr lang="en-US" sz="3600" dirty="0">
                <a:solidFill>
                  <a:schemeClr val="accent2">
                    <a:lumMod val="50000"/>
                  </a:schemeClr>
                </a:solidFill>
                <a:latin typeface="+mn-lt"/>
                <a:ea typeface="Tahoma" panose="020B0604030504040204" pitchFamily="34" charset="0"/>
                <a:cs typeface="Tahoma" panose="020B0604030504040204" pitchFamily="34" charset="0"/>
              </a:rPr>
              <a:t>Performance of Associate Companies</a:t>
            </a:r>
            <a:endParaRPr lang="en-US" sz="3600" dirty="0">
              <a:solidFill>
                <a:schemeClr val="accent2">
                  <a:lumMod val="50000"/>
                </a:schemeClr>
              </a:solidFill>
              <a:latin typeface="+mn-lt"/>
            </a:endParaRPr>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45D61DF-67D7-EA8F-344B-77A697C40B07}"/>
              </a:ext>
            </a:extLst>
          </p:cNvPr>
          <p:cNvSpPr/>
          <p:nvPr/>
        </p:nvSpPr>
        <p:spPr>
          <a:xfrm>
            <a:off x="623688" y="1312557"/>
            <a:ext cx="5472130"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Revenue (OMR’000)</a:t>
            </a:r>
          </a:p>
        </p:txBody>
      </p:sp>
      <p:sp>
        <p:nvSpPr>
          <p:cNvPr id="10" name="Rectangle 9">
            <a:extLst>
              <a:ext uri="{FF2B5EF4-FFF2-40B4-BE49-F238E27FC236}">
                <a16:creationId xmlns:a16="http://schemas.microsoft.com/office/drawing/2014/main" id="{2EAAD0C1-66B2-9A39-B345-832F03A4B8FB}"/>
              </a:ext>
            </a:extLst>
          </p:cNvPr>
          <p:cNvSpPr/>
          <p:nvPr/>
        </p:nvSpPr>
        <p:spPr>
          <a:xfrm>
            <a:off x="6160653" y="1317663"/>
            <a:ext cx="5794911"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Net Profit (OMR'000)</a:t>
            </a:r>
          </a:p>
        </p:txBody>
      </p:sp>
      <p:sp>
        <p:nvSpPr>
          <p:cNvPr id="12" name="Rectangle 11">
            <a:extLst>
              <a:ext uri="{FF2B5EF4-FFF2-40B4-BE49-F238E27FC236}">
                <a16:creationId xmlns:a16="http://schemas.microsoft.com/office/drawing/2014/main" id="{F688CF10-69D4-F48C-AE80-08896AB8A0C8}"/>
              </a:ext>
            </a:extLst>
          </p:cNvPr>
          <p:cNvSpPr/>
          <p:nvPr/>
        </p:nvSpPr>
        <p:spPr>
          <a:xfrm>
            <a:off x="622882" y="3942366"/>
            <a:ext cx="5472130"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defRPr sz="1400" b="0" i="0" u="none" strike="noStrike" kern="1200" spc="0" baseline="0">
                <a:solidFill>
                  <a:prstClr val="black">
                    <a:lumMod val="65000"/>
                    <a:lumOff val="35000"/>
                  </a:prstClr>
                </a:solidFill>
                <a:latin typeface="+mn-lt"/>
                <a:ea typeface="+mn-ea"/>
                <a:cs typeface="+mn-cs"/>
              </a:defRPr>
            </a:pPr>
            <a:r>
              <a:rPr lang="en-US" sz="1400" b="1" dirty="0">
                <a:solidFill>
                  <a:schemeClr val="bg1"/>
                </a:solidFill>
              </a:rPr>
              <a:t>Share of Profit</a:t>
            </a:r>
            <a:r>
              <a:rPr lang="en-US" sz="1400" b="1" baseline="0" dirty="0">
                <a:solidFill>
                  <a:schemeClr val="bg1"/>
                </a:solidFill>
              </a:rPr>
              <a:t> (OMR’000)</a:t>
            </a:r>
            <a:endParaRPr lang="en-US" sz="1400" b="1" dirty="0">
              <a:solidFill>
                <a:schemeClr val="bg1"/>
              </a:solidFill>
            </a:endParaRPr>
          </a:p>
        </p:txBody>
      </p:sp>
      <p:sp>
        <p:nvSpPr>
          <p:cNvPr id="13" name="Rectangle 12">
            <a:extLst>
              <a:ext uri="{FF2B5EF4-FFF2-40B4-BE49-F238E27FC236}">
                <a16:creationId xmlns:a16="http://schemas.microsoft.com/office/drawing/2014/main" id="{84F395C3-3AD5-1A23-8FD6-CA4A10A249EE}"/>
              </a:ext>
            </a:extLst>
          </p:cNvPr>
          <p:cNvSpPr/>
          <p:nvPr/>
        </p:nvSpPr>
        <p:spPr>
          <a:xfrm>
            <a:off x="6160653" y="3943125"/>
            <a:ext cx="5794912"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Management Comments</a:t>
            </a:r>
          </a:p>
        </p:txBody>
      </p:sp>
      <p:sp>
        <p:nvSpPr>
          <p:cNvPr id="16" name="TextBox 15">
            <a:extLst>
              <a:ext uri="{FF2B5EF4-FFF2-40B4-BE49-F238E27FC236}">
                <a16:creationId xmlns:a16="http://schemas.microsoft.com/office/drawing/2014/main" id="{10428AFD-1263-0C23-3DB0-00702E81C9D9}"/>
              </a:ext>
            </a:extLst>
          </p:cNvPr>
          <p:cNvSpPr txBox="1"/>
          <p:nvPr/>
        </p:nvSpPr>
        <p:spPr>
          <a:xfrm>
            <a:off x="6159844" y="4271659"/>
            <a:ext cx="5794912" cy="2092881"/>
          </a:xfrm>
          <a:prstGeom prst="rect">
            <a:avLst/>
          </a:prstGeom>
          <a:solidFill>
            <a:schemeClr val="accent3">
              <a:lumMod val="20000"/>
              <a:lumOff val="80000"/>
            </a:schemeClr>
          </a:solidFill>
          <a:ln>
            <a:solidFill>
              <a:schemeClr val="accent3"/>
            </a:solidFill>
          </a:ln>
        </p:spPr>
        <p:txBody>
          <a:bodyPr wrap="square" rtlCol="0">
            <a:spAutoFit/>
          </a:bodyPr>
          <a:lstStyle/>
          <a:p>
            <a:pPr marL="171450" marR="0" indent="-171450" algn="just">
              <a:spcBef>
                <a:spcPts val="0"/>
              </a:spcBef>
              <a:spcAft>
                <a:spcPts val="0"/>
              </a:spcAft>
              <a:buFont typeface="Arial" panose="020B0604020202020204" pitchFamily="34" charset="0"/>
              <a:buChar char="•"/>
            </a:pPr>
            <a:r>
              <a:rPr lang="en-US" sz="1000" dirty="0"/>
              <a:t>All our associate companies (except Alruwad School) are listed companies. Investors and financial analysts can obtain further details from MSX.</a:t>
            </a:r>
          </a:p>
          <a:p>
            <a:pPr marL="171450" marR="0" indent="-171450" algn="just">
              <a:spcBef>
                <a:spcPts val="0"/>
              </a:spcBef>
              <a:spcAft>
                <a:spcPts val="0"/>
              </a:spcAft>
              <a:buFont typeface="Arial" panose="020B0604020202020204" pitchFamily="34" charset="0"/>
              <a:buChar char="•"/>
            </a:pPr>
            <a:r>
              <a:rPr lang="en-US" sz="1000" dirty="0"/>
              <a:t>All our associate companies (except Alruwad School and Oman Chlorine) reported either the same or higher revenue compared to last year.</a:t>
            </a:r>
          </a:p>
          <a:p>
            <a:pPr marL="171450" marR="0" indent="-171450" algn="just">
              <a:spcBef>
                <a:spcPts val="0"/>
              </a:spcBef>
              <a:spcAft>
                <a:spcPts val="0"/>
              </a:spcAft>
              <a:buFont typeface="Arial" panose="020B0604020202020204" pitchFamily="34" charset="0"/>
              <a:buChar char="•"/>
            </a:pPr>
            <a:r>
              <a:rPr lang="en-US" sz="1000" dirty="0"/>
              <a:t>Voltamp, Arabia Falcon and National Biscuit (NABIL) recorded all-time high revenue and net profit.</a:t>
            </a:r>
          </a:p>
          <a:p>
            <a:pPr marL="171450" marR="0" indent="-171450" algn="just">
              <a:spcBef>
                <a:spcPts val="0"/>
              </a:spcBef>
              <a:spcAft>
                <a:spcPts val="0"/>
              </a:spcAft>
              <a:buFont typeface="Arial" panose="020B0604020202020204" pitchFamily="34" charset="0"/>
              <a:buChar char="•"/>
            </a:pPr>
            <a:r>
              <a:rPr lang="en-US" sz="1000" dirty="0"/>
              <a:t>Al Maha Ceramics achieved a turnaround during 2025 and reported a marginal profit compared to the loss reported in 2024.</a:t>
            </a:r>
          </a:p>
          <a:p>
            <a:pPr marL="171450" marR="0" indent="-171450" algn="just">
              <a:spcBef>
                <a:spcPts val="0"/>
              </a:spcBef>
              <a:spcAft>
                <a:spcPts val="0"/>
              </a:spcAft>
              <a:buFont typeface="Arial" panose="020B0604020202020204" pitchFamily="34" charset="0"/>
              <a:buChar char="•"/>
            </a:pPr>
            <a:r>
              <a:rPr lang="en-US" sz="1000" dirty="0"/>
              <a:t>Oman Chlorine reported lower profitability than last year, mainly due to the decline in global caustic soda prices.</a:t>
            </a:r>
          </a:p>
          <a:p>
            <a:pPr marL="171450" marR="0" indent="-171450" algn="just">
              <a:spcBef>
                <a:spcPts val="0"/>
              </a:spcBef>
              <a:spcAft>
                <a:spcPts val="0"/>
              </a:spcAft>
              <a:buFont typeface="Arial" panose="020B0604020202020204" pitchFamily="34" charset="0"/>
              <a:buChar char="•"/>
            </a:pPr>
            <a:r>
              <a:rPr lang="en-US" sz="1000" dirty="0"/>
              <a:t>Despite severe competition, National Detergent was able to maintain its overall revenue. However, its net profit declined compared to last year due to higher input costs and increased marketing expenses.</a:t>
            </a:r>
          </a:p>
          <a:p>
            <a:pPr marL="171450" marR="0" indent="-171450" algn="just">
              <a:spcBef>
                <a:spcPts val="0"/>
              </a:spcBef>
              <a:spcAft>
                <a:spcPts val="0"/>
              </a:spcAft>
              <a:buFont typeface="Arial" panose="020B0604020202020204" pitchFamily="34" charset="0"/>
              <a:buChar char="•"/>
            </a:pPr>
            <a:r>
              <a:rPr lang="en-US" sz="1000" dirty="0"/>
              <a:t>Alruwad School reported lower revenue and higher losses compared to last year. The decline in revenue was primarily due to lower student enrolment during the academic year.</a:t>
            </a:r>
            <a:endParaRPr lang="en-US" sz="1000" dirty="0">
              <a:cs typeface="Arial" panose="020B0604020202020204" pitchFamily="34" charset="0"/>
            </a:endParaRPr>
          </a:p>
        </p:txBody>
      </p:sp>
      <p:sp>
        <p:nvSpPr>
          <p:cNvPr id="3" name="Slide Number Placeholder 2">
            <a:extLst>
              <a:ext uri="{FF2B5EF4-FFF2-40B4-BE49-F238E27FC236}">
                <a16:creationId xmlns:a16="http://schemas.microsoft.com/office/drawing/2014/main" id="{C96E9977-674E-DDE1-62B8-318D04318FFD}"/>
              </a:ext>
            </a:extLst>
          </p:cNvPr>
          <p:cNvSpPr>
            <a:spLocks noGrp="1"/>
          </p:cNvSpPr>
          <p:nvPr>
            <p:ph type="sldNum" sz="quarter" idx="12"/>
          </p:nvPr>
        </p:nvSpPr>
        <p:spPr/>
        <p:txBody>
          <a:bodyPr/>
          <a:lstStyle/>
          <a:p>
            <a:fld id="{70EC9206-40C2-4988-907B-F68DF1318569}" type="slidenum">
              <a:rPr lang="en-US" smtClean="0"/>
              <a:pPr/>
              <a:t>4</a:t>
            </a:fld>
            <a:endParaRPr lang="en-US" dirty="0"/>
          </a:p>
        </p:txBody>
      </p:sp>
      <p:graphicFrame>
        <p:nvGraphicFramePr>
          <p:cNvPr id="7" name="Chart 6">
            <a:extLst>
              <a:ext uri="{FF2B5EF4-FFF2-40B4-BE49-F238E27FC236}">
                <a16:creationId xmlns:a16="http://schemas.microsoft.com/office/drawing/2014/main" id="{5E1310A9-2363-B762-0405-4FE26C4BDE4A}"/>
              </a:ext>
            </a:extLst>
          </p:cNvPr>
          <p:cNvGraphicFramePr>
            <a:graphicFrameLocks/>
          </p:cNvGraphicFramePr>
          <p:nvPr>
            <p:extLst>
              <p:ext uri="{D42A27DB-BD31-4B8C-83A1-F6EECF244321}">
                <p14:modId xmlns:p14="http://schemas.microsoft.com/office/powerpoint/2010/main" val="1224508727"/>
              </p:ext>
            </p:extLst>
          </p:nvPr>
        </p:nvGraphicFramePr>
        <p:xfrm>
          <a:off x="621258" y="1644239"/>
          <a:ext cx="5472130" cy="22150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69A635B9-31C9-7F0A-FB48-B0A8BC8A8404}"/>
              </a:ext>
            </a:extLst>
          </p:cNvPr>
          <p:cNvGraphicFramePr>
            <a:graphicFrameLocks/>
          </p:cNvGraphicFramePr>
          <p:nvPr>
            <p:extLst>
              <p:ext uri="{D42A27DB-BD31-4B8C-83A1-F6EECF244321}">
                <p14:modId xmlns:p14="http://schemas.microsoft.com/office/powerpoint/2010/main" val="2865039124"/>
              </p:ext>
            </p:extLst>
          </p:nvPr>
        </p:nvGraphicFramePr>
        <p:xfrm>
          <a:off x="6158219" y="1644239"/>
          <a:ext cx="5794911" cy="221509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a:extLst>
              <a:ext uri="{FF2B5EF4-FFF2-40B4-BE49-F238E27FC236}">
                <a16:creationId xmlns:a16="http://schemas.microsoft.com/office/drawing/2014/main" id="{D4AB6A93-C9E3-7A84-E86D-7649FAFF1394}"/>
              </a:ext>
            </a:extLst>
          </p:cNvPr>
          <p:cNvGraphicFramePr>
            <a:graphicFrameLocks/>
          </p:cNvGraphicFramePr>
          <p:nvPr>
            <p:extLst>
              <p:ext uri="{D42A27DB-BD31-4B8C-83A1-F6EECF244321}">
                <p14:modId xmlns:p14="http://schemas.microsoft.com/office/powerpoint/2010/main" val="1890569235"/>
              </p:ext>
            </p:extLst>
          </p:nvPr>
        </p:nvGraphicFramePr>
        <p:xfrm>
          <a:off x="621256" y="4266920"/>
          <a:ext cx="5472131" cy="2348864"/>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82778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3"/>
          <a:stretch>
            <a:fillRect/>
          </a:stretch>
        </p:blipFill>
        <p:spPr>
          <a:xfrm>
            <a:off x="9466444" y="163313"/>
            <a:ext cx="2725556" cy="1295742"/>
          </a:xfrm>
          <a:prstGeom prst="rect">
            <a:avLst/>
          </a:prstGeom>
        </p:spPr>
      </p:pic>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a:xfrm>
            <a:off x="623687" y="360520"/>
            <a:ext cx="10944262" cy="895415"/>
          </a:xfrm>
        </p:spPr>
        <p:txBody>
          <a:bodyPr>
            <a:normAutofit/>
          </a:bodyPr>
          <a:lstStyle/>
          <a:p>
            <a:pPr algn="ctr"/>
            <a:r>
              <a:rPr lang="en-US" sz="3600" dirty="0">
                <a:solidFill>
                  <a:schemeClr val="accent2">
                    <a:lumMod val="50000"/>
                  </a:schemeClr>
                </a:solidFill>
                <a:latin typeface="+mn-lt"/>
                <a:ea typeface="Tahoma" panose="020B0604030504040204" pitchFamily="34" charset="0"/>
                <a:cs typeface="Tahoma" panose="020B0604030504040204" pitchFamily="34" charset="0"/>
              </a:rPr>
              <a:t>Company Performance – Mar’26</a:t>
            </a:r>
            <a:endParaRPr lang="en-US" sz="3600" dirty="0">
              <a:solidFill>
                <a:schemeClr val="accent2">
                  <a:lumMod val="50000"/>
                </a:schemeClr>
              </a:solidFill>
              <a:latin typeface="+mn-lt"/>
            </a:endParaRPr>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45D61DF-67D7-EA8F-344B-77A697C40B07}"/>
              </a:ext>
            </a:extLst>
          </p:cNvPr>
          <p:cNvSpPr/>
          <p:nvPr/>
        </p:nvSpPr>
        <p:spPr>
          <a:xfrm>
            <a:off x="623688" y="1312557"/>
            <a:ext cx="5472130"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Income (OMR’000)</a:t>
            </a:r>
          </a:p>
        </p:txBody>
      </p:sp>
      <p:sp>
        <p:nvSpPr>
          <p:cNvPr id="10" name="Rectangle 9">
            <a:extLst>
              <a:ext uri="{FF2B5EF4-FFF2-40B4-BE49-F238E27FC236}">
                <a16:creationId xmlns:a16="http://schemas.microsoft.com/office/drawing/2014/main" id="{2EAAD0C1-66B2-9A39-B345-832F03A4B8FB}"/>
              </a:ext>
            </a:extLst>
          </p:cNvPr>
          <p:cNvSpPr/>
          <p:nvPr/>
        </p:nvSpPr>
        <p:spPr>
          <a:xfrm>
            <a:off x="6160654" y="1310400"/>
            <a:ext cx="5407294"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Expenses (OMR'000)</a:t>
            </a:r>
          </a:p>
        </p:txBody>
      </p:sp>
      <p:sp>
        <p:nvSpPr>
          <p:cNvPr id="12" name="Rectangle 11">
            <a:extLst>
              <a:ext uri="{FF2B5EF4-FFF2-40B4-BE49-F238E27FC236}">
                <a16:creationId xmlns:a16="http://schemas.microsoft.com/office/drawing/2014/main" id="{F688CF10-69D4-F48C-AE80-08896AB8A0C8}"/>
              </a:ext>
            </a:extLst>
          </p:cNvPr>
          <p:cNvSpPr/>
          <p:nvPr/>
        </p:nvSpPr>
        <p:spPr>
          <a:xfrm>
            <a:off x="622883" y="3988890"/>
            <a:ext cx="5472130"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Net Profit &amp; Other Comp. Income (OMR’000)</a:t>
            </a:r>
          </a:p>
        </p:txBody>
      </p:sp>
      <p:sp>
        <p:nvSpPr>
          <p:cNvPr id="13" name="Rectangle 12">
            <a:extLst>
              <a:ext uri="{FF2B5EF4-FFF2-40B4-BE49-F238E27FC236}">
                <a16:creationId xmlns:a16="http://schemas.microsoft.com/office/drawing/2014/main" id="{84F395C3-3AD5-1A23-8FD6-CA4A10A249EE}"/>
              </a:ext>
            </a:extLst>
          </p:cNvPr>
          <p:cNvSpPr/>
          <p:nvPr/>
        </p:nvSpPr>
        <p:spPr>
          <a:xfrm>
            <a:off x="6160655" y="3988889"/>
            <a:ext cx="5407294" cy="324553"/>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Performance Overview</a:t>
            </a:r>
          </a:p>
        </p:txBody>
      </p:sp>
      <p:sp>
        <p:nvSpPr>
          <p:cNvPr id="16" name="TextBox 15">
            <a:extLst>
              <a:ext uri="{FF2B5EF4-FFF2-40B4-BE49-F238E27FC236}">
                <a16:creationId xmlns:a16="http://schemas.microsoft.com/office/drawing/2014/main" id="{10428AFD-1263-0C23-3DB0-00702E81C9D9}"/>
              </a:ext>
            </a:extLst>
          </p:cNvPr>
          <p:cNvSpPr txBox="1"/>
          <p:nvPr/>
        </p:nvSpPr>
        <p:spPr>
          <a:xfrm>
            <a:off x="6160648" y="4320572"/>
            <a:ext cx="5407294" cy="2569934"/>
          </a:xfrm>
          <a:prstGeom prst="rect">
            <a:avLst/>
          </a:prstGeom>
          <a:noFill/>
          <a:ln>
            <a:solidFill>
              <a:schemeClr val="accent3"/>
            </a:solidFill>
          </a:ln>
        </p:spPr>
        <p:txBody>
          <a:bodyPr wrap="square" rtlCol="0">
            <a:spAutoFit/>
          </a:bodyPr>
          <a:lstStyle/>
          <a:p>
            <a:pPr marL="171450" indent="-171450" algn="just">
              <a:buFont typeface="Arial" panose="020B0604020202020204" pitchFamily="34" charset="0"/>
              <a:buChar char="•"/>
            </a:pPr>
            <a:r>
              <a:rPr lang="en-US" sz="1000" dirty="0">
                <a:latin typeface="Calibri" panose="020F0502020204030204" pitchFamily="34" charset="0"/>
                <a:ea typeface="MS Gothic" panose="020B0609070205080204" pitchFamily="49" charset="-128"/>
              </a:rPr>
              <a:t>The Company recorded a net profit of OMR 765k for the twelve-month period ended 31 March 2026, compared to a profit of OMR 2,385k of last year, primarily due to higher finance costs and additional provisions. Total comprehensive income, including Other Comprehensive Income (OCI), increased significantly to OMR 12,533k, up from OMR 1,657k last year, mainly driven by substantial unrealized gains on investments measured at fair value through OCI.</a:t>
            </a:r>
          </a:p>
          <a:p>
            <a:pPr marL="171450" marR="0" indent="-171450" algn="just">
              <a:spcBef>
                <a:spcPts val="0"/>
              </a:spcBef>
              <a:spcAft>
                <a:spcPts val="0"/>
              </a:spcAft>
              <a:buFont typeface="Arial" panose="020B0604020202020204" pitchFamily="34" charset="0"/>
              <a:buChar char="•"/>
            </a:pPr>
            <a:r>
              <a:rPr lang="en-US" sz="1000" dirty="0">
                <a:latin typeface="Calibri" panose="020F0502020204030204" pitchFamily="34" charset="0"/>
                <a:ea typeface="MS Gothic" panose="020B0609070205080204" pitchFamily="49" charset="-128"/>
              </a:rPr>
              <a:t>The company's share of profit surged to OMR 2,705k for the period (YTD Mar'26), marking a substantial increase from OMR 1,888k in the prior year (+43%). </a:t>
            </a:r>
            <a:r>
              <a:rPr lang="en-US" altLang="en-US" sz="1000" dirty="0">
                <a:latin typeface="Calibri" panose="020F0502020204030204" pitchFamily="34" charset="0"/>
                <a:ea typeface="MS Gothic" panose="020B0609070205080204" pitchFamily="49" charset="-128"/>
              </a:rPr>
              <a:t>This is mainly on account of excellent performance of all associates except Oman Chlorine, National Detergent and Alruwad School. </a:t>
            </a:r>
          </a:p>
          <a:p>
            <a:pPr marL="171450" marR="0" indent="-171450" algn="just">
              <a:spcBef>
                <a:spcPts val="0"/>
              </a:spcBef>
              <a:spcAft>
                <a:spcPts val="0"/>
              </a:spcAft>
              <a:buFont typeface="Arial" panose="020B0604020202020204" pitchFamily="34" charset="0"/>
              <a:buChar char="•"/>
            </a:pPr>
            <a:r>
              <a:rPr lang="en-US" sz="1000" dirty="0">
                <a:latin typeface="Calibri" panose="020F0502020204030204" pitchFamily="34" charset="0"/>
                <a:ea typeface="Calibri" panose="020F0502020204030204" pitchFamily="34" charset="0"/>
                <a:cs typeface="Arial" panose="020B0604020202020204" pitchFamily="34" charset="0"/>
              </a:rPr>
              <a:t>Impairment of OMR 1,250k recorded on Oman Chlorine and OMR 500k on Alruwad school during the year.</a:t>
            </a:r>
          </a:p>
          <a:p>
            <a:pPr marL="171450" indent="-171450" algn="just">
              <a:buFont typeface="Arial" panose="020B0604020202020204" pitchFamily="34" charset="0"/>
              <a:buChar char="•"/>
            </a:pPr>
            <a:r>
              <a:rPr lang="en-US" sz="1000" dirty="0">
                <a:latin typeface="Calibri" panose="020F0502020204030204" pitchFamily="34" charset="0"/>
                <a:ea typeface="Calibri" panose="020F0502020204030204" pitchFamily="34" charset="0"/>
                <a:cs typeface="Arial" panose="020B0604020202020204" pitchFamily="34" charset="0"/>
              </a:rPr>
              <a:t>As a result of increase in borrowing from OMR 28.8mn to OMR 48.3mn at the end of current year, finance cost increased from OMR 1,264k to OMR 2,492k. Debt/ Equity ratio increased to 1 time from 0.77 times of last year. </a:t>
            </a:r>
            <a:r>
              <a:rPr lang="en-US" altLang="en-US" sz="1000" dirty="0"/>
              <a:t>Average rate of interest reduced to 5.78% from last year’s 6.05%.</a:t>
            </a:r>
            <a:endParaRPr lang="en-US" sz="1000" dirty="0">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endParaRPr lang="en-US" sz="1050"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marL="171450" indent="-171450" algn="just">
              <a:buFont typeface="Arial" panose="020B0604020202020204" pitchFamily="34" charset="0"/>
              <a:buChar char="•"/>
            </a:pPr>
            <a:endParaRPr lang="en-US" sz="1050"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3429DA1-5AC9-7C20-8FBA-079FDCA47633}"/>
              </a:ext>
            </a:extLst>
          </p:cNvPr>
          <p:cNvSpPr>
            <a:spLocks noGrp="1"/>
          </p:cNvSpPr>
          <p:nvPr>
            <p:ph type="sldNum" sz="quarter" idx="12"/>
          </p:nvPr>
        </p:nvSpPr>
        <p:spPr/>
        <p:txBody>
          <a:bodyPr/>
          <a:lstStyle/>
          <a:p>
            <a:fld id="{70EC9206-40C2-4988-907B-F68DF1318569}" type="slidenum">
              <a:rPr lang="en-US" smtClean="0"/>
              <a:pPr/>
              <a:t>5</a:t>
            </a:fld>
            <a:endParaRPr lang="en-US" dirty="0"/>
          </a:p>
        </p:txBody>
      </p:sp>
      <p:graphicFrame>
        <p:nvGraphicFramePr>
          <p:cNvPr id="3" name="Chart 2">
            <a:extLst>
              <a:ext uri="{FF2B5EF4-FFF2-40B4-BE49-F238E27FC236}">
                <a16:creationId xmlns:a16="http://schemas.microsoft.com/office/drawing/2014/main" id="{8C60E594-7D82-2975-D064-E4C6481BF88D}"/>
              </a:ext>
            </a:extLst>
          </p:cNvPr>
          <p:cNvGraphicFramePr>
            <a:graphicFrameLocks/>
          </p:cNvGraphicFramePr>
          <p:nvPr>
            <p:extLst>
              <p:ext uri="{D42A27DB-BD31-4B8C-83A1-F6EECF244321}">
                <p14:modId xmlns:p14="http://schemas.microsoft.com/office/powerpoint/2010/main" val="2624342437"/>
              </p:ext>
            </p:extLst>
          </p:nvPr>
        </p:nvGraphicFramePr>
        <p:xfrm>
          <a:off x="622878" y="1630351"/>
          <a:ext cx="5472129" cy="22801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3621099-6B43-E1A9-E9F7-52CF073288A5}"/>
              </a:ext>
            </a:extLst>
          </p:cNvPr>
          <p:cNvGraphicFramePr>
            <a:graphicFrameLocks/>
          </p:cNvGraphicFramePr>
          <p:nvPr>
            <p:extLst>
              <p:ext uri="{D42A27DB-BD31-4B8C-83A1-F6EECF244321}">
                <p14:modId xmlns:p14="http://schemas.microsoft.com/office/powerpoint/2010/main" val="4208486372"/>
              </p:ext>
            </p:extLst>
          </p:nvPr>
        </p:nvGraphicFramePr>
        <p:xfrm>
          <a:off x="6160648" y="1637110"/>
          <a:ext cx="5407293" cy="227334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4BDB2F1F-29F8-6AA5-B57C-0D57815580EA}"/>
              </a:ext>
            </a:extLst>
          </p:cNvPr>
          <p:cNvGraphicFramePr>
            <a:graphicFrameLocks/>
          </p:cNvGraphicFramePr>
          <p:nvPr>
            <p:extLst>
              <p:ext uri="{D42A27DB-BD31-4B8C-83A1-F6EECF244321}">
                <p14:modId xmlns:p14="http://schemas.microsoft.com/office/powerpoint/2010/main" val="14884710"/>
              </p:ext>
            </p:extLst>
          </p:nvPr>
        </p:nvGraphicFramePr>
        <p:xfrm>
          <a:off x="622878" y="4320572"/>
          <a:ext cx="5472128" cy="228010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595687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2"/>
          <a:stretch>
            <a:fillRect/>
          </a:stretch>
        </p:blipFill>
        <p:spPr>
          <a:xfrm>
            <a:off x="9466444" y="163313"/>
            <a:ext cx="2725556" cy="1295742"/>
          </a:xfrm>
          <a:prstGeom prst="rect">
            <a:avLst/>
          </a:prstGeom>
        </p:spPr>
      </p:pic>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a:xfrm>
            <a:off x="117264" y="365125"/>
            <a:ext cx="10515600" cy="888786"/>
          </a:xfrm>
        </p:spPr>
        <p:txBody>
          <a:bodyPr anchor="ctr"/>
          <a:lstStyle/>
          <a:p>
            <a:pPr algn="ctr"/>
            <a:r>
              <a:rPr lang="en-US" sz="3600" cap="all" dirty="0">
                <a:solidFill>
                  <a:schemeClr val="accent2">
                    <a:lumMod val="50000"/>
                  </a:schemeClr>
                </a:solidFill>
                <a:latin typeface="+mn-lt"/>
              </a:rPr>
              <a:t>Financial Overview – Balance Sheet   </a:t>
            </a:r>
            <a:endParaRPr lang="en-US" dirty="0">
              <a:solidFill>
                <a:schemeClr val="accent2">
                  <a:lumMod val="50000"/>
                </a:schemeClr>
              </a:solidFill>
              <a:latin typeface="+mn-lt"/>
            </a:endParaRPr>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graphicFrame>
        <p:nvGraphicFramePr>
          <p:cNvPr id="8" name="Table 7">
            <a:extLst>
              <a:ext uri="{FF2B5EF4-FFF2-40B4-BE49-F238E27FC236}">
                <a16:creationId xmlns:a16="http://schemas.microsoft.com/office/drawing/2014/main" id="{CC1182A0-D8CB-6674-8C67-991E37A25F97}"/>
              </a:ext>
            </a:extLst>
          </p:cNvPr>
          <p:cNvGraphicFramePr>
            <a:graphicFrameLocks noGrp="1"/>
          </p:cNvGraphicFramePr>
          <p:nvPr>
            <p:extLst>
              <p:ext uri="{D42A27DB-BD31-4B8C-83A1-F6EECF244321}">
                <p14:modId xmlns:p14="http://schemas.microsoft.com/office/powerpoint/2010/main" val="1599814176"/>
              </p:ext>
            </p:extLst>
          </p:nvPr>
        </p:nvGraphicFramePr>
        <p:xfrm>
          <a:off x="838199" y="1310534"/>
          <a:ext cx="5571837" cy="4903470"/>
        </p:xfrm>
        <a:graphic>
          <a:graphicData uri="http://schemas.openxmlformats.org/drawingml/2006/table">
            <a:tbl>
              <a:tblPr firstRow="1" bandRow="1">
                <a:tableStyleId>{F5AB1C69-6EDB-4FF4-983F-18BD219EF322}</a:tableStyleId>
              </a:tblPr>
              <a:tblGrid>
                <a:gridCol w="3112545">
                  <a:extLst>
                    <a:ext uri="{9D8B030D-6E8A-4147-A177-3AD203B41FA5}">
                      <a16:colId xmlns:a16="http://schemas.microsoft.com/office/drawing/2014/main" val="7022261"/>
                    </a:ext>
                  </a:extLst>
                </a:gridCol>
                <a:gridCol w="1229646">
                  <a:extLst>
                    <a:ext uri="{9D8B030D-6E8A-4147-A177-3AD203B41FA5}">
                      <a16:colId xmlns:a16="http://schemas.microsoft.com/office/drawing/2014/main" val="3607248320"/>
                    </a:ext>
                  </a:extLst>
                </a:gridCol>
                <a:gridCol w="1229646">
                  <a:extLst>
                    <a:ext uri="{9D8B030D-6E8A-4147-A177-3AD203B41FA5}">
                      <a16:colId xmlns:a16="http://schemas.microsoft.com/office/drawing/2014/main" val="807654096"/>
                    </a:ext>
                  </a:extLst>
                </a:gridCol>
              </a:tblGrid>
              <a:tr h="213996">
                <a:tc>
                  <a:txBody>
                    <a:bodyPr/>
                    <a:lstStyle/>
                    <a:p>
                      <a:pPr algn="l" rtl="0" fontAlgn="ctr">
                        <a:buNone/>
                      </a:pPr>
                      <a:r>
                        <a:rPr lang="en-US" sz="1400" b="1" i="0" u="none" strike="noStrike">
                          <a:solidFill>
                            <a:srgbClr val="FFFFFF"/>
                          </a:solidFill>
                          <a:effectLst/>
                          <a:latin typeface="Calibri" panose="020F0502020204030204" pitchFamily="34" charset="0"/>
                        </a:rPr>
                        <a:t>Particulars </a:t>
                      </a:r>
                    </a:p>
                  </a:txBody>
                  <a:tcPr marL="9525" marR="9525" marT="9525" marB="0" anchor="ctr">
                    <a:solidFill>
                      <a:schemeClr val="tx2"/>
                    </a:solidFill>
                  </a:tcPr>
                </a:tc>
                <a:tc>
                  <a:txBody>
                    <a:bodyPr/>
                    <a:lstStyle/>
                    <a:p>
                      <a:pPr algn="ctr" rtl="0" fontAlgn="b">
                        <a:buNone/>
                      </a:pPr>
                      <a:r>
                        <a:rPr lang="en-US" sz="1400" b="1" i="0" u="none" strike="noStrike" dirty="0">
                          <a:solidFill>
                            <a:srgbClr val="FFFFFF"/>
                          </a:solidFill>
                          <a:effectLst/>
                          <a:latin typeface="Calibri" panose="020F0502020204030204" pitchFamily="34" charset="0"/>
                        </a:rPr>
                        <a:t>31-Mar-26</a:t>
                      </a:r>
                    </a:p>
                  </a:txBody>
                  <a:tcPr marL="9525" marR="9525" marT="9525" marB="0" anchor="b">
                    <a:lnR w="12700" cmpd="sng">
                      <a:noFill/>
                    </a:lnR>
                    <a:lnT w="38100" cmpd="sng">
                      <a:noFill/>
                    </a:lnT>
                    <a:lnB w="12700" cmpd="sng">
                      <a:noFill/>
                    </a:lnB>
                    <a:lnTlToBr w="12700" cmpd="sng">
                      <a:noFill/>
                      <a:prstDash val="solid"/>
                    </a:lnTlToBr>
                    <a:lnBlToTr w="12700" cmpd="sng">
                      <a:noFill/>
                      <a:prstDash val="solid"/>
                    </a:lnBlToTr>
                    <a:solidFill>
                      <a:schemeClr val="tx2"/>
                    </a:solidFill>
                  </a:tcPr>
                </a:tc>
                <a:tc>
                  <a:txBody>
                    <a:bodyPr/>
                    <a:lstStyle/>
                    <a:p>
                      <a:pPr algn="ctr" rtl="0" fontAlgn="b">
                        <a:buNone/>
                      </a:pPr>
                      <a:r>
                        <a:rPr lang="en-US" sz="1400" b="1" i="0" u="none" strike="noStrike" dirty="0">
                          <a:solidFill>
                            <a:srgbClr val="FFFFFF"/>
                          </a:solidFill>
                          <a:effectLst/>
                          <a:latin typeface="Calibri" panose="020F0502020204030204" pitchFamily="34" charset="0"/>
                        </a:rPr>
                        <a:t>31-Mar-25</a:t>
                      </a:r>
                    </a:p>
                  </a:txBody>
                  <a:tcPr marL="9525" marR="9525" marT="9525" marB="0" anchor="b">
                    <a:lnL w="38100" cmpd="sng">
                      <a:noFill/>
                    </a:lnL>
                    <a:lnR w="12700" cmpd="sng">
                      <a:noFill/>
                    </a:lnR>
                    <a:lnT w="38100" cmpd="sng">
                      <a:noFill/>
                    </a:lnT>
                    <a:lnB w="12700" cmpd="sng">
                      <a:noFill/>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276849849"/>
                  </a:ext>
                </a:extLst>
              </a:tr>
              <a:tr h="213996">
                <a:tc>
                  <a:txBody>
                    <a:bodyPr/>
                    <a:lstStyle/>
                    <a:p>
                      <a:pPr algn="l" rtl="0" fontAlgn="b">
                        <a:buNone/>
                      </a:pPr>
                      <a:r>
                        <a:rPr lang="en-US" sz="1400" b="1" i="0" u="none" strike="noStrike">
                          <a:solidFill>
                            <a:srgbClr val="000000"/>
                          </a:solidFill>
                          <a:effectLst/>
                          <a:latin typeface="Calibri" panose="020F0502020204030204" pitchFamily="34" charset="0"/>
                        </a:rPr>
                        <a:t>Assets </a:t>
                      </a:r>
                    </a:p>
                  </a:txBody>
                  <a:tcPr marL="9525" marR="9525" marT="9525" marB="0" anchor="b">
                    <a:solidFill>
                      <a:schemeClr val="bg1">
                        <a:lumMod val="95000"/>
                      </a:schemeClr>
                    </a:solidFill>
                  </a:tcPr>
                </a:tc>
                <a:tc>
                  <a:txBody>
                    <a:bodyPr/>
                    <a:lstStyle/>
                    <a:p>
                      <a:pPr algn="l" fontAlgn="b">
                        <a:buNone/>
                      </a:pPr>
                      <a:r>
                        <a:rPr lang="en-US" sz="1400" b="0" i="0" u="none" strike="noStrike">
                          <a:solidFill>
                            <a:srgbClr val="000000"/>
                          </a:solidFill>
                          <a:effectLst/>
                          <a:latin typeface="Arial" panose="020B0604020202020204" pitchFamily="34" charset="0"/>
                        </a:rPr>
                        <a:t> </a:t>
                      </a:r>
                    </a:p>
                  </a:txBody>
                  <a:tcPr marL="9525" marR="9525" marT="9525" marB="0" anchor="b">
                    <a:lnT w="12700" cmpd="sng">
                      <a:noFill/>
                    </a:lnT>
                    <a:solidFill>
                      <a:schemeClr val="bg1">
                        <a:lumMod val="95000"/>
                      </a:schemeClr>
                    </a:solidFill>
                  </a:tcPr>
                </a:tc>
                <a:tc>
                  <a:txBody>
                    <a:bodyPr/>
                    <a:lstStyle/>
                    <a:p>
                      <a:pPr algn="l" fontAlgn="b">
                        <a:buNone/>
                      </a:pPr>
                      <a:r>
                        <a:rPr lang="en-US" sz="1400" b="0" i="0" u="none" strike="noStrike">
                          <a:solidFill>
                            <a:srgbClr val="000000"/>
                          </a:solidFill>
                          <a:effectLst/>
                          <a:latin typeface="Arial" panose="020B0604020202020204" pitchFamily="34" charset="0"/>
                        </a:rPr>
                        <a:t> </a:t>
                      </a:r>
                    </a:p>
                  </a:txBody>
                  <a:tcPr marL="9525" marR="9525" marT="9525" marB="0" anchor="b">
                    <a:lnT w="12700" cmpd="sng">
                      <a:noFill/>
                    </a:lnT>
                    <a:solidFill>
                      <a:schemeClr val="bg1">
                        <a:lumMod val="95000"/>
                      </a:schemeClr>
                    </a:solidFill>
                  </a:tcPr>
                </a:tc>
                <a:extLst>
                  <a:ext uri="{0D108BD9-81ED-4DB2-BD59-A6C34878D82A}">
                    <a16:rowId xmlns:a16="http://schemas.microsoft.com/office/drawing/2014/main" val="2490145616"/>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Investment in Associates </a:t>
                      </a:r>
                    </a:p>
                  </a:txBody>
                  <a:tcPr marL="9525" marR="9525" marT="9525" marB="0" anchor="b">
                    <a:solidFill>
                      <a:schemeClr val="bg1">
                        <a:lumMod val="95000"/>
                      </a:schemeClr>
                    </a:solid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Calibri" pitchFamily="34" charset="0"/>
                          <a:ea typeface="Calibri" pitchFamily="34" charset="-122"/>
                          <a:cs typeface="Calibri" pitchFamily="34" charset="-120"/>
                        </a:rPr>
                        <a:t>28,263</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29,392</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534499921"/>
                  </a:ext>
                </a:extLst>
              </a:tr>
              <a:tr h="213996">
                <a:tc>
                  <a:txBody>
                    <a:bodyPr/>
                    <a:lstStyle/>
                    <a:p>
                      <a:pPr algn="l" rtl="0" fontAlgn="b">
                        <a:buNone/>
                      </a:pPr>
                      <a:r>
                        <a:rPr lang="en-US" sz="1400" b="0" i="0" u="none" strike="noStrike">
                          <a:solidFill>
                            <a:schemeClr val="tx1"/>
                          </a:solidFill>
                          <a:effectLst/>
                          <a:latin typeface="Calibri" panose="020F0502020204030204" pitchFamily="34" charset="0"/>
                        </a:rPr>
                        <a:t>Investments at fair value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62,974</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32,352</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515775595"/>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Property &amp; other assets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2,283</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2,284</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1714967434"/>
                  </a:ext>
                </a:extLst>
              </a:tr>
              <a:tr h="213996">
                <a:tc>
                  <a:txBody>
                    <a:bodyPr/>
                    <a:lstStyle/>
                    <a:p>
                      <a:pPr algn="l" rtl="0" fontAlgn="b">
                        <a:buNone/>
                      </a:pPr>
                      <a:r>
                        <a:rPr lang="en-US" sz="1400" b="0" i="0" u="none" strike="noStrike">
                          <a:solidFill>
                            <a:schemeClr val="tx1"/>
                          </a:solidFill>
                          <a:effectLst/>
                          <a:latin typeface="Calibri" panose="020F0502020204030204" pitchFamily="34" charset="0"/>
                        </a:rPr>
                        <a:t>Receivables and prepayments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3,634</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1,866</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4074879831"/>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Cash and Bank Balance </a:t>
                      </a:r>
                    </a:p>
                  </a:txBody>
                  <a:tcPr marL="9525" marR="9525" marT="9525" marB="0" anchor="b">
                    <a:solidFill>
                      <a:schemeClr val="bg1">
                        <a:lumMod val="95000"/>
                      </a:schemeClr>
                    </a:solidFill>
                  </a:tcPr>
                </a:tc>
                <a:tc>
                  <a:txBody>
                    <a:bodyPr/>
                    <a:lstStyle/>
                    <a:p>
                      <a:pPr algn="r" rtl="0" fontAlgn="b">
                        <a:buNone/>
                      </a:pPr>
                      <a:r>
                        <a:rPr lang="en-US" sz="1400" dirty="0">
                          <a:solidFill>
                            <a:schemeClr val="tx1"/>
                          </a:solidFill>
                          <a:latin typeface="Calibri" pitchFamily="34" charset="0"/>
                          <a:ea typeface="Calibri" pitchFamily="34" charset="-122"/>
                          <a:cs typeface="Calibri" pitchFamily="34" charset="-120"/>
                        </a:rPr>
                        <a:t>176</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485</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545333447"/>
                  </a:ext>
                </a:extLst>
              </a:tr>
              <a:tr h="213996">
                <a:tc>
                  <a:txBody>
                    <a:bodyPr/>
                    <a:lstStyle/>
                    <a:p>
                      <a:pPr algn="l" rtl="0" fontAlgn="b">
                        <a:buNone/>
                      </a:pPr>
                      <a:r>
                        <a:rPr lang="en-US" sz="1400" b="1" i="0" u="none" strike="noStrike">
                          <a:solidFill>
                            <a:schemeClr val="tx1"/>
                          </a:solidFill>
                          <a:effectLst/>
                          <a:latin typeface="Calibri" panose="020F0502020204030204" pitchFamily="34" charset="0"/>
                        </a:rPr>
                        <a:t>Total Assets </a:t>
                      </a:r>
                    </a:p>
                  </a:txBody>
                  <a:tcPr marL="9525" marR="9525" marT="9525" marB="0" anchor="b">
                    <a:solidFill>
                      <a:schemeClr val="bg2">
                        <a:lumMod val="90000"/>
                      </a:schemeClr>
                    </a:solidFill>
                  </a:tcPr>
                </a:tc>
                <a:tc>
                  <a:txBody>
                    <a:bodyPr/>
                    <a:lstStyle/>
                    <a:p>
                      <a:pPr marL="0" indent="0" algn="r">
                        <a:buNone/>
                      </a:pPr>
                      <a:r>
                        <a:rPr lang="en-US" sz="1400" b="1" dirty="0">
                          <a:solidFill>
                            <a:schemeClr val="tx1"/>
                          </a:solidFill>
                          <a:latin typeface="Calibri" pitchFamily="34" charset="0"/>
                          <a:ea typeface="Calibri" pitchFamily="34" charset="-122"/>
                          <a:cs typeface="Calibri" pitchFamily="34" charset="-120"/>
                        </a:rPr>
                        <a:t>97,330</a:t>
                      </a:r>
                      <a:endParaRPr lang="en-US" sz="1400" dirty="0">
                        <a:solidFill>
                          <a:schemeClr val="tx1"/>
                        </a:solidFill>
                      </a:endParaRPr>
                    </a:p>
                  </a:txBody>
                  <a:tcPr marL="9525" marR="9525" marT="9525" marB="0" anchor="b">
                    <a:solidFill>
                      <a:schemeClr val="bg2">
                        <a:lumMod val="90000"/>
                      </a:schemeClr>
                    </a:solidFill>
                  </a:tcPr>
                </a:tc>
                <a:tc>
                  <a:txBody>
                    <a:bodyPr/>
                    <a:lstStyle/>
                    <a:p>
                      <a:pPr marL="0" indent="0" algn="r">
                        <a:buNone/>
                      </a:pPr>
                      <a:r>
                        <a:rPr lang="en-US" sz="1400" b="1" dirty="0">
                          <a:solidFill>
                            <a:schemeClr val="tx1"/>
                          </a:solidFill>
                          <a:latin typeface="Calibri" pitchFamily="34" charset="0"/>
                          <a:ea typeface="Calibri" pitchFamily="34" charset="-122"/>
                          <a:cs typeface="Calibri" pitchFamily="34" charset="-120"/>
                        </a:rPr>
                        <a:t>66,379</a:t>
                      </a:r>
                      <a:endParaRPr lang="en-US" sz="1400" dirty="0">
                        <a:solidFill>
                          <a:schemeClr val="tx1"/>
                        </a:solidFill>
                      </a:endParaRPr>
                    </a:p>
                  </a:txBody>
                  <a:tcPr marL="9525" marR="9525" marT="9525" marB="0" anchor="b">
                    <a:solidFill>
                      <a:schemeClr val="bg2">
                        <a:lumMod val="90000"/>
                      </a:schemeClr>
                    </a:solidFill>
                  </a:tcPr>
                </a:tc>
                <a:extLst>
                  <a:ext uri="{0D108BD9-81ED-4DB2-BD59-A6C34878D82A}">
                    <a16:rowId xmlns:a16="http://schemas.microsoft.com/office/drawing/2014/main" val="360975432"/>
                  </a:ext>
                </a:extLst>
              </a:tr>
              <a:tr h="213996">
                <a:tc>
                  <a:txBody>
                    <a:bodyPr/>
                    <a:lstStyle/>
                    <a:p>
                      <a:pPr algn="l"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a:solidFill>
                            <a:schemeClr val="tx1"/>
                          </a:solidFill>
                          <a:effectLst/>
                          <a:latin typeface="Arial" panose="020B0604020202020204" pitchFamily="34" charset="0"/>
                        </a:rPr>
                        <a:t> </a:t>
                      </a:r>
                    </a:p>
                  </a:txBody>
                  <a:tcPr marL="9525" marR="9525" marT="9525" marB="0" anchor="b">
                    <a:solidFill>
                      <a:schemeClr val="bg1">
                        <a:lumMod val="95000"/>
                      </a:schemeClr>
                    </a:solidFill>
                  </a:tcPr>
                </a:tc>
                <a:extLst>
                  <a:ext uri="{0D108BD9-81ED-4DB2-BD59-A6C34878D82A}">
                    <a16:rowId xmlns:a16="http://schemas.microsoft.com/office/drawing/2014/main" val="1383298011"/>
                  </a:ext>
                </a:extLst>
              </a:tr>
              <a:tr h="213996">
                <a:tc>
                  <a:txBody>
                    <a:bodyPr/>
                    <a:lstStyle/>
                    <a:p>
                      <a:pPr algn="l" rtl="0" fontAlgn="b">
                        <a:buNone/>
                      </a:pPr>
                      <a:r>
                        <a:rPr lang="en-US" sz="1400" b="1" i="0" u="none" strike="noStrike">
                          <a:solidFill>
                            <a:schemeClr val="tx1"/>
                          </a:solidFill>
                          <a:effectLst/>
                          <a:latin typeface="Calibri" panose="020F0502020204030204" pitchFamily="34" charset="0"/>
                        </a:rPr>
                        <a:t>Equity</a:t>
                      </a:r>
                    </a:p>
                  </a:txBody>
                  <a:tcPr marL="9525" marR="9525" marT="9525" marB="0" anchor="b">
                    <a:solidFill>
                      <a:schemeClr val="bg1">
                        <a:lumMod val="95000"/>
                      </a:schemeClr>
                    </a:solidFill>
                  </a:tcPr>
                </a:tc>
                <a:tc>
                  <a:txBody>
                    <a:bodyPr/>
                    <a:lstStyle/>
                    <a:p>
                      <a:pPr algn="r"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a:solidFill>
                            <a:schemeClr val="tx1"/>
                          </a:solidFill>
                          <a:effectLst/>
                          <a:latin typeface="Arial" panose="020B0604020202020204" pitchFamily="34" charset="0"/>
                        </a:rPr>
                        <a:t> </a:t>
                      </a:r>
                    </a:p>
                  </a:txBody>
                  <a:tcPr marL="9525" marR="9525" marT="9525" marB="0" anchor="b">
                    <a:solidFill>
                      <a:schemeClr val="bg1">
                        <a:lumMod val="95000"/>
                      </a:schemeClr>
                    </a:solidFill>
                  </a:tcPr>
                </a:tc>
                <a:extLst>
                  <a:ext uri="{0D108BD9-81ED-4DB2-BD59-A6C34878D82A}">
                    <a16:rowId xmlns:a16="http://schemas.microsoft.com/office/drawing/2014/main" val="833131827"/>
                  </a:ext>
                </a:extLst>
              </a:tr>
              <a:tr h="213996">
                <a:tc>
                  <a:txBody>
                    <a:bodyPr/>
                    <a:lstStyle/>
                    <a:p>
                      <a:pPr algn="l" rtl="0" fontAlgn="b">
                        <a:buNone/>
                      </a:pPr>
                      <a:r>
                        <a:rPr lang="en-US" sz="1400" b="0" i="0" u="none" strike="noStrike">
                          <a:solidFill>
                            <a:schemeClr val="tx1"/>
                          </a:solidFill>
                          <a:effectLst/>
                          <a:latin typeface="Calibri" panose="020F0502020204030204" pitchFamily="34" charset="0"/>
                        </a:rPr>
                        <a:t>Share Capital</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27,234</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26,086</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1211425576"/>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Legal Reserve</a:t>
                      </a:r>
                    </a:p>
                  </a:txBody>
                  <a:tcPr marL="9525" marR="9525" marT="9525" marB="0" anchor="b">
                    <a:solidFill>
                      <a:schemeClr val="bg1">
                        <a:lumMod val="95000"/>
                      </a:schemeClr>
                    </a:solidFill>
                  </a:tcPr>
                </a:tc>
                <a:tc>
                  <a:txBody>
                    <a:bodyPr/>
                    <a:lstStyle/>
                    <a:p>
                      <a:pPr algn="r" rtl="0" fontAlgn="b">
                        <a:buNone/>
                      </a:pPr>
                      <a:r>
                        <a:rPr lang="en-US" sz="1400" dirty="0">
                          <a:solidFill>
                            <a:schemeClr val="tx1"/>
                          </a:solidFill>
                          <a:latin typeface="Calibri" pitchFamily="34" charset="0"/>
                          <a:ea typeface="Calibri" pitchFamily="34" charset="-122"/>
                          <a:cs typeface="Calibri" pitchFamily="34" charset="-120"/>
                        </a:rPr>
                        <a:t>5,016</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dirty="0">
                          <a:solidFill>
                            <a:schemeClr val="tx1"/>
                          </a:solidFill>
                          <a:latin typeface="Calibri" pitchFamily="34" charset="0"/>
                          <a:ea typeface="Calibri" pitchFamily="34" charset="-122"/>
                          <a:cs typeface="Calibri" pitchFamily="34" charset="-120"/>
                        </a:rPr>
                        <a:t>4,930</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extLst>
                  <a:ext uri="{0D108BD9-81ED-4DB2-BD59-A6C34878D82A}">
                    <a16:rowId xmlns:a16="http://schemas.microsoft.com/office/drawing/2014/main" val="1151633356"/>
                  </a:ext>
                </a:extLst>
              </a:tr>
              <a:tr h="213996">
                <a:tc>
                  <a:txBody>
                    <a:bodyPr/>
                    <a:lstStyle/>
                    <a:p>
                      <a:pPr algn="l" rtl="0" fontAlgn="b">
                        <a:buNone/>
                      </a:pPr>
                      <a:r>
                        <a:rPr lang="en-US" sz="1400" b="0" i="0" u="none" strike="noStrike">
                          <a:solidFill>
                            <a:schemeClr val="tx1"/>
                          </a:solidFill>
                          <a:effectLst/>
                          <a:latin typeface="Calibri" panose="020F0502020204030204" pitchFamily="34" charset="0"/>
                        </a:rPr>
                        <a:t>Fair Value reserve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12,109</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1,646</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100399949"/>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Retained Earnings </a:t>
                      </a:r>
                    </a:p>
                  </a:txBody>
                  <a:tcPr marL="9525" marR="9525" marT="9525" marB="0" anchor="b">
                    <a:solidFill>
                      <a:schemeClr val="bg1">
                        <a:lumMod val="95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dirty="0">
                          <a:solidFill>
                            <a:schemeClr val="tx1"/>
                          </a:solidFill>
                          <a:latin typeface="Calibri" pitchFamily="34" charset="0"/>
                          <a:ea typeface="Calibri" pitchFamily="34" charset="-122"/>
                          <a:cs typeface="Calibri" pitchFamily="34" charset="-120"/>
                        </a:rPr>
                        <a:t>4,444</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dirty="0">
                          <a:solidFill>
                            <a:schemeClr val="tx1"/>
                          </a:solidFill>
                          <a:latin typeface="Calibri" pitchFamily="34" charset="0"/>
                          <a:ea typeface="Calibri" pitchFamily="34" charset="-122"/>
                          <a:cs typeface="Calibri" pitchFamily="34" charset="-120"/>
                        </a:rPr>
                        <a:t>4,756</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extLst>
                  <a:ext uri="{0D108BD9-81ED-4DB2-BD59-A6C34878D82A}">
                    <a16:rowId xmlns:a16="http://schemas.microsoft.com/office/drawing/2014/main" val="1525223624"/>
                  </a:ext>
                </a:extLst>
              </a:tr>
              <a:tr h="213996">
                <a:tc>
                  <a:txBody>
                    <a:bodyPr/>
                    <a:lstStyle/>
                    <a:p>
                      <a:pPr algn="l" rtl="0" fontAlgn="b">
                        <a:buNone/>
                      </a:pPr>
                      <a:r>
                        <a:rPr lang="en-US" sz="1400" b="1" i="0" u="none" strike="noStrike" dirty="0">
                          <a:solidFill>
                            <a:schemeClr val="tx1"/>
                          </a:solidFill>
                          <a:effectLst/>
                          <a:latin typeface="Calibri" panose="020F0502020204030204" pitchFamily="34" charset="0"/>
                        </a:rPr>
                        <a:t>Total Equity</a:t>
                      </a:r>
                    </a:p>
                  </a:txBody>
                  <a:tcPr marL="9525" marR="9525" marT="9525" marB="0" anchor="b">
                    <a:solidFill>
                      <a:schemeClr val="bg2">
                        <a:lumMod val="9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1" dirty="0">
                          <a:solidFill>
                            <a:schemeClr val="tx1"/>
                          </a:solidFill>
                          <a:latin typeface="Calibri" pitchFamily="34" charset="0"/>
                          <a:ea typeface="Calibri" pitchFamily="34" charset="-122"/>
                          <a:cs typeface="Calibri" pitchFamily="34" charset="-120"/>
                        </a:rPr>
                        <a:t>48,803</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1" dirty="0">
                          <a:solidFill>
                            <a:schemeClr val="tx1"/>
                          </a:solidFill>
                          <a:latin typeface="Calibri" pitchFamily="34" charset="0"/>
                          <a:ea typeface="Calibri" pitchFamily="34" charset="-122"/>
                          <a:cs typeface="Calibri" pitchFamily="34" charset="-120"/>
                        </a:rPr>
                        <a:t>37,418</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1513628448"/>
                  </a:ext>
                </a:extLst>
              </a:tr>
              <a:tr h="213996">
                <a:tc>
                  <a:txBody>
                    <a:bodyPr/>
                    <a:lstStyle/>
                    <a:p>
                      <a:pPr algn="l"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a:solidFill>
                            <a:schemeClr val="tx1"/>
                          </a:solidFill>
                          <a:effectLst/>
                          <a:latin typeface="Arial" panose="020B0604020202020204" pitchFamily="34" charset="0"/>
                        </a:rPr>
                        <a:t> </a:t>
                      </a:r>
                    </a:p>
                  </a:txBody>
                  <a:tcPr marL="9525" marR="9525" marT="9525" marB="0" anchor="b">
                    <a:solidFill>
                      <a:schemeClr val="bg1">
                        <a:lumMod val="95000"/>
                      </a:schemeClr>
                    </a:solidFill>
                  </a:tcPr>
                </a:tc>
                <a:extLst>
                  <a:ext uri="{0D108BD9-81ED-4DB2-BD59-A6C34878D82A}">
                    <a16:rowId xmlns:a16="http://schemas.microsoft.com/office/drawing/2014/main" val="2887904740"/>
                  </a:ext>
                </a:extLst>
              </a:tr>
              <a:tr h="213996">
                <a:tc>
                  <a:txBody>
                    <a:bodyPr/>
                    <a:lstStyle/>
                    <a:p>
                      <a:pPr algn="l" rtl="0" fontAlgn="b">
                        <a:buNone/>
                      </a:pPr>
                      <a:r>
                        <a:rPr lang="en-US" sz="1400" b="1" i="0" u="none" strike="noStrike">
                          <a:solidFill>
                            <a:schemeClr val="tx1"/>
                          </a:solidFill>
                          <a:effectLst/>
                          <a:latin typeface="Calibri" panose="020F0502020204030204" pitchFamily="34" charset="0"/>
                        </a:rPr>
                        <a:t>Liabilities </a:t>
                      </a:r>
                    </a:p>
                  </a:txBody>
                  <a:tcPr marL="9525" marR="9525" marT="9525" marB="0" anchor="b">
                    <a:solidFill>
                      <a:schemeClr val="bg1">
                        <a:lumMod val="95000"/>
                      </a:schemeClr>
                    </a:solidFill>
                  </a:tcPr>
                </a:tc>
                <a:tc>
                  <a:txBody>
                    <a:bodyPr/>
                    <a:lstStyle/>
                    <a:p>
                      <a:pPr algn="r"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tc>
                  <a:txBody>
                    <a:bodyPr/>
                    <a:lstStyle/>
                    <a:p>
                      <a:pPr algn="r" fontAlgn="b">
                        <a:buNone/>
                      </a:pPr>
                      <a:r>
                        <a:rPr lang="en-US" sz="1400" b="0" i="0" u="none" strike="noStrike" dirty="0">
                          <a:solidFill>
                            <a:schemeClr val="tx1"/>
                          </a:solidFill>
                          <a:effectLst/>
                          <a:latin typeface="Arial" panose="020B0604020202020204" pitchFamily="34" charset="0"/>
                        </a:rPr>
                        <a:t> </a:t>
                      </a:r>
                    </a:p>
                  </a:txBody>
                  <a:tcPr marL="9525" marR="9525" marT="9525" marB="0" anchor="b">
                    <a:solidFill>
                      <a:schemeClr val="bg1">
                        <a:lumMod val="95000"/>
                      </a:schemeClr>
                    </a:solidFill>
                  </a:tcPr>
                </a:tc>
                <a:extLst>
                  <a:ext uri="{0D108BD9-81ED-4DB2-BD59-A6C34878D82A}">
                    <a16:rowId xmlns:a16="http://schemas.microsoft.com/office/drawing/2014/main" val="1425456638"/>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Bank Borrowings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48,328</a:t>
                      </a:r>
                      <a:endParaRPr lang="en-US" sz="1400" dirty="0">
                        <a:solidFill>
                          <a:schemeClr val="tx1"/>
                        </a:solidFill>
                      </a:endParaRP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28,790</a:t>
                      </a:r>
                      <a:endParaRPr lang="en-US" sz="1400" dirty="0">
                        <a:solidFill>
                          <a:schemeClr val="tx1"/>
                        </a:solidFill>
                      </a:endParaRPr>
                    </a:p>
                  </a:txBody>
                  <a:tcPr marL="9525" marR="9525" marT="9525" marB="0" anchor="b">
                    <a:solidFill>
                      <a:schemeClr val="bg1">
                        <a:lumMod val="95000"/>
                      </a:schemeClr>
                    </a:solidFill>
                  </a:tcPr>
                </a:tc>
                <a:extLst>
                  <a:ext uri="{0D108BD9-81ED-4DB2-BD59-A6C34878D82A}">
                    <a16:rowId xmlns:a16="http://schemas.microsoft.com/office/drawing/2014/main" val="1020147236"/>
                  </a:ext>
                </a:extLst>
              </a:tr>
              <a:tr h="213996">
                <a:tc>
                  <a:txBody>
                    <a:bodyPr/>
                    <a:lstStyle/>
                    <a:p>
                      <a:pPr algn="l" rtl="0" fontAlgn="b">
                        <a:buNone/>
                      </a:pPr>
                      <a:r>
                        <a:rPr lang="en-US" sz="1400" b="0" i="0" u="none" strike="noStrike" dirty="0">
                          <a:solidFill>
                            <a:schemeClr val="tx1"/>
                          </a:solidFill>
                          <a:effectLst/>
                          <a:latin typeface="Calibri" panose="020F0502020204030204" pitchFamily="34" charset="0"/>
                        </a:rPr>
                        <a:t>Payables </a:t>
                      </a:r>
                    </a:p>
                  </a:txBody>
                  <a:tcPr marL="9525" marR="9525" marT="9525" marB="0" anchor="b">
                    <a:solidFill>
                      <a:schemeClr val="bg1">
                        <a:lumMod val="95000"/>
                      </a:schemeClr>
                    </a:solidFill>
                  </a:tcPr>
                </a:tc>
                <a:tc>
                  <a:txBody>
                    <a:bodyPr/>
                    <a:lstStyle/>
                    <a:p>
                      <a:pPr marL="0" indent="0" algn="r">
                        <a:buNone/>
                      </a:pPr>
                      <a:r>
                        <a:rPr lang="en-US" sz="1400" dirty="0">
                          <a:solidFill>
                            <a:schemeClr val="tx1"/>
                          </a:solidFill>
                          <a:latin typeface="Calibri" pitchFamily="34" charset="0"/>
                          <a:ea typeface="Calibri" pitchFamily="34" charset="-122"/>
                          <a:cs typeface="Calibri" pitchFamily="34" charset="-120"/>
                        </a:rPr>
                        <a:t>199</a:t>
                      </a:r>
                      <a:endParaRPr lang="en-US" sz="1400" dirty="0">
                        <a:solidFill>
                          <a:schemeClr val="tx1"/>
                        </a:solidFill>
                      </a:endParaRPr>
                    </a:p>
                  </a:txBody>
                  <a:tcPr marL="9525" marR="9525" marT="9525" marB="0" anchor="b">
                    <a:solidFill>
                      <a:schemeClr val="bg1">
                        <a:lumMod val="95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dirty="0">
                          <a:solidFill>
                            <a:schemeClr val="tx1"/>
                          </a:solidFill>
                          <a:latin typeface="Calibri" pitchFamily="34" charset="0"/>
                          <a:ea typeface="Calibri" pitchFamily="34" charset="-122"/>
                          <a:cs typeface="Calibri" pitchFamily="34" charset="-120"/>
                        </a:rPr>
                        <a:t>171</a:t>
                      </a:r>
                      <a:endParaRPr lang="en-US" sz="1400" b="0" i="0" u="none" strike="noStrike" dirty="0">
                        <a:solidFill>
                          <a:schemeClr val="tx1"/>
                        </a:solidFill>
                        <a:effectLst/>
                        <a:latin typeface="Calibri" panose="020F0502020204030204" pitchFamily="34" charset="0"/>
                      </a:endParaRPr>
                    </a:p>
                  </a:txBody>
                  <a:tcPr marL="9525" marR="9525" marT="9525" marB="0" anchor="b">
                    <a:solidFill>
                      <a:schemeClr val="bg1">
                        <a:lumMod val="95000"/>
                      </a:schemeClr>
                    </a:solidFill>
                  </a:tcPr>
                </a:tc>
                <a:extLst>
                  <a:ext uri="{0D108BD9-81ED-4DB2-BD59-A6C34878D82A}">
                    <a16:rowId xmlns:a16="http://schemas.microsoft.com/office/drawing/2014/main" val="1404597963"/>
                  </a:ext>
                </a:extLst>
              </a:tr>
              <a:tr h="213996">
                <a:tc>
                  <a:txBody>
                    <a:bodyPr/>
                    <a:lstStyle/>
                    <a:p>
                      <a:pPr algn="l" rtl="0" fontAlgn="b">
                        <a:buNone/>
                      </a:pPr>
                      <a:r>
                        <a:rPr lang="en-US" sz="1400" b="1" i="0" u="none" strike="noStrike" dirty="0">
                          <a:solidFill>
                            <a:schemeClr val="tx1"/>
                          </a:solidFill>
                          <a:effectLst/>
                          <a:latin typeface="Calibri" panose="020F0502020204030204" pitchFamily="34" charset="0"/>
                        </a:rPr>
                        <a:t>Total Liabilities </a:t>
                      </a:r>
                    </a:p>
                  </a:txBody>
                  <a:tcPr marL="9525" marR="9525" marT="9525" marB="0" anchor="b">
                    <a:solidFill>
                      <a:schemeClr val="bg2">
                        <a:lumMod val="90000"/>
                      </a:schemeClr>
                    </a:solidFill>
                  </a:tcPr>
                </a:tc>
                <a:tc>
                  <a:txBody>
                    <a:bodyPr/>
                    <a:lstStyle/>
                    <a:p>
                      <a:pPr marL="0" indent="0" algn="r">
                        <a:buNone/>
                      </a:pPr>
                      <a:r>
                        <a:rPr lang="en-US" sz="1400" b="1" dirty="0">
                          <a:solidFill>
                            <a:schemeClr val="tx1"/>
                          </a:solidFill>
                          <a:latin typeface="Calibri" pitchFamily="34" charset="0"/>
                          <a:ea typeface="Calibri" pitchFamily="34" charset="-122"/>
                          <a:cs typeface="Calibri" pitchFamily="34" charset="-120"/>
                        </a:rPr>
                        <a:t>48,527</a:t>
                      </a:r>
                      <a:endParaRPr lang="en-US" sz="1400" dirty="0">
                        <a:solidFill>
                          <a:schemeClr val="tx1"/>
                        </a:solidFill>
                      </a:endParaRPr>
                    </a:p>
                  </a:txBody>
                  <a:tcPr marL="9525" marR="9525" marT="9525" marB="0" anchor="b">
                    <a:solidFill>
                      <a:schemeClr val="bg2">
                        <a:lumMod val="90000"/>
                      </a:schemeClr>
                    </a:solidFill>
                  </a:tcPr>
                </a:tc>
                <a:tc>
                  <a:txBody>
                    <a:bodyPr/>
                    <a:lstStyle/>
                    <a:p>
                      <a:pPr algn="r" rtl="0" fontAlgn="b">
                        <a:buNone/>
                      </a:pPr>
                      <a:r>
                        <a:rPr lang="en-US" sz="1400" b="1" dirty="0">
                          <a:solidFill>
                            <a:schemeClr val="tx1"/>
                          </a:solidFill>
                          <a:latin typeface="Calibri" pitchFamily="34" charset="0"/>
                          <a:ea typeface="Calibri" pitchFamily="34" charset="-122"/>
                          <a:cs typeface="Calibri" pitchFamily="34" charset="-120"/>
                        </a:rPr>
                        <a:t>28,961</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3137255015"/>
                  </a:ext>
                </a:extLst>
              </a:tr>
              <a:tr h="213996">
                <a:tc>
                  <a:txBody>
                    <a:bodyPr/>
                    <a:lstStyle/>
                    <a:p>
                      <a:pPr algn="l" rtl="0" fontAlgn="b">
                        <a:buNone/>
                      </a:pPr>
                      <a:r>
                        <a:rPr lang="en-US" sz="1400" b="1" i="0" u="none" strike="noStrike" dirty="0">
                          <a:solidFill>
                            <a:schemeClr val="tx1"/>
                          </a:solidFill>
                          <a:effectLst/>
                          <a:latin typeface="Calibri" panose="020F0502020204030204" pitchFamily="34" charset="0"/>
                        </a:rPr>
                        <a:t>Total equity and liabilities</a:t>
                      </a:r>
                    </a:p>
                  </a:txBody>
                  <a:tcPr marL="9525" marR="9525" marT="9525" marB="0" anchor="b">
                    <a:solidFill>
                      <a:schemeClr val="bg2">
                        <a:lumMod val="9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1" dirty="0">
                          <a:solidFill>
                            <a:schemeClr val="tx1"/>
                          </a:solidFill>
                          <a:latin typeface="Calibri" pitchFamily="34" charset="0"/>
                          <a:ea typeface="Calibri" pitchFamily="34" charset="-122"/>
                          <a:cs typeface="Calibri" pitchFamily="34" charset="-120"/>
                        </a:rPr>
                        <a:t>97,330</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1" dirty="0">
                          <a:solidFill>
                            <a:schemeClr val="tx1"/>
                          </a:solidFill>
                          <a:latin typeface="Calibri" pitchFamily="34" charset="0"/>
                          <a:ea typeface="Calibri" pitchFamily="34" charset="-122"/>
                          <a:cs typeface="Calibri" pitchFamily="34" charset="-120"/>
                        </a:rPr>
                        <a:t>66,379</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2586373435"/>
                  </a:ext>
                </a:extLst>
              </a:tr>
              <a:tr h="213996">
                <a:tc>
                  <a:txBody>
                    <a:bodyPr/>
                    <a:lstStyle/>
                    <a:p>
                      <a:pPr algn="l" rtl="0" fontAlgn="b">
                        <a:buNone/>
                      </a:pPr>
                      <a:r>
                        <a:rPr lang="en-US" sz="1400" b="1" i="0" u="none" strike="noStrike" dirty="0">
                          <a:solidFill>
                            <a:schemeClr val="tx1"/>
                          </a:solidFill>
                          <a:effectLst/>
                          <a:latin typeface="Calibri" panose="020F0502020204030204" pitchFamily="34" charset="0"/>
                        </a:rPr>
                        <a:t>Net assets per share (in Baiza)</a:t>
                      </a:r>
                    </a:p>
                  </a:txBody>
                  <a:tcPr marL="9525" marR="9525" marT="9525" marB="0" anchor="b">
                    <a:solidFill>
                      <a:schemeClr val="bg2">
                        <a:lumMod val="90000"/>
                      </a:schemeClr>
                    </a:solidFill>
                  </a:tcPr>
                </a:tc>
                <a:tc>
                  <a:txBody>
                    <a:bodyPr/>
                    <a:lstStyle/>
                    <a:p>
                      <a:pPr marL="0" marR="0" lvl="0" indent="0" algn="r" defTabSz="914400" rtl="0" eaLnBrk="1" fontAlgn="b" latinLnBrk="0" hangingPunct="1">
                        <a:lnSpc>
                          <a:spcPct val="100000"/>
                        </a:lnSpc>
                        <a:spcBef>
                          <a:spcPts val="0"/>
                        </a:spcBef>
                        <a:spcAft>
                          <a:spcPts val="0"/>
                        </a:spcAft>
                        <a:buClrTx/>
                        <a:buSzTx/>
                        <a:buFontTx/>
                        <a:buNone/>
                        <a:tabLst/>
                        <a:defRPr/>
                      </a:pPr>
                      <a:r>
                        <a:rPr lang="en-US" sz="1400" b="1" dirty="0">
                          <a:solidFill>
                            <a:schemeClr val="tx1"/>
                          </a:solidFill>
                          <a:latin typeface="Calibri" pitchFamily="34" charset="0"/>
                          <a:ea typeface="Calibri" pitchFamily="34" charset="-122"/>
                          <a:cs typeface="Calibri" pitchFamily="34" charset="-120"/>
                        </a:rPr>
                        <a:t>163</a:t>
                      </a:r>
                      <a:endParaRPr lang="en-US" sz="1400" b="1" i="0" u="none" strike="noStrike" dirty="0">
                        <a:solidFill>
                          <a:schemeClr val="tx1"/>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r" rtl="0" fontAlgn="b">
                        <a:buNone/>
                      </a:pPr>
                      <a:r>
                        <a:rPr lang="en-US" sz="1400" b="1" i="0" u="none" strike="noStrike" dirty="0">
                          <a:solidFill>
                            <a:schemeClr val="tx1"/>
                          </a:solidFill>
                          <a:effectLst/>
                          <a:latin typeface="Calibri" panose="020F0502020204030204" pitchFamily="34" charset="0"/>
                        </a:rPr>
                        <a:t>130</a:t>
                      </a:r>
                    </a:p>
                  </a:txBody>
                  <a:tcPr marL="9525" marR="9525" marT="9525" marB="0" anchor="b">
                    <a:solidFill>
                      <a:schemeClr val="bg2">
                        <a:lumMod val="90000"/>
                      </a:schemeClr>
                    </a:solidFill>
                  </a:tcPr>
                </a:tc>
                <a:extLst>
                  <a:ext uri="{0D108BD9-81ED-4DB2-BD59-A6C34878D82A}">
                    <a16:rowId xmlns:a16="http://schemas.microsoft.com/office/drawing/2014/main" val="2982084805"/>
                  </a:ext>
                </a:extLst>
              </a:tr>
            </a:tbl>
          </a:graphicData>
        </a:graphic>
      </p:graphicFrame>
      <p:sp>
        <p:nvSpPr>
          <p:cNvPr id="4" name="Slide Number Placeholder 3">
            <a:extLst>
              <a:ext uri="{FF2B5EF4-FFF2-40B4-BE49-F238E27FC236}">
                <a16:creationId xmlns:a16="http://schemas.microsoft.com/office/drawing/2014/main" id="{E54C011A-2BA1-E9B8-286C-9A794F6D9309}"/>
              </a:ext>
            </a:extLst>
          </p:cNvPr>
          <p:cNvSpPr>
            <a:spLocks noGrp="1"/>
          </p:cNvSpPr>
          <p:nvPr>
            <p:ph type="sldNum" sz="quarter" idx="12"/>
          </p:nvPr>
        </p:nvSpPr>
        <p:spPr/>
        <p:txBody>
          <a:bodyPr/>
          <a:lstStyle/>
          <a:p>
            <a:fld id="{70EC9206-40C2-4988-907B-F68DF1318569}" type="slidenum">
              <a:rPr lang="en-US" smtClean="0"/>
              <a:pPr/>
              <a:t>6</a:t>
            </a:fld>
            <a:endParaRPr lang="en-US" dirty="0"/>
          </a:p>
        </p:txBody>
      </p:sp>
    </p:spTree>
    <p:extLst>
      <p:ext uri="{BB962C8B-B14F-4D97-AF65-F5344CB8AC3E}">
        <p14:creationId xmlns:p14="http://schemas.microsoft.com/office/powerpoint/2010/main" val="4230622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D5C8599-325D-4895-9F45-6D9646F50698}"/>
              </a:ext>
            </a:extLst>
          </p:cNvPr>
          <p:cNvPicPr>
            <a:picLocks noChangeAspect="1"/>
          </p:cNvPicPr>
          <p:nvPr/>
        </p:nvPicPr>
        <p:blipFill>
          <a:blip r:embed="rId3"/>
          <a:stretch>
            <a:fillRect/>
          </a:stretch>
        </p:blipFill>
        <p:spPr>
          <a:xfrm>
            <a:off x="9466444" y="250482"/>
            <a:ext cx="2725556" cy="1295742"/>
          </a:xfrm>
          <a:prstGeom prst="rect">
            <a:avLst/>
          </a:prstGeom>
        </p:spPr>
      </p:pic>
      <p:sp>
        <p:nvSpPr>
          <p:cNvPr id="2" name="Title 1">
            <a:extLst>
              <a:ext uri="{FF2B5EF4-FFF2-40B4-BE49-F238E27FC236}">
                <a16:creationId xmlns:a16="http://schemas.microsoft.com/office/drawing/2014/main" id="{A7F3151B-0432-44FF-85B1-2A47C8D4D57F}"/>
              </a:ext>
            </a:extLst>
          </p:cNvPr>
          <p:cNvSpPr>
            <a:spLocks noGrp="1"/>
          </p:cNvSpPr>
          <p:nvPr>
            <p:ph type="title"/>
          </p:nvPr>
        </p:nvSpPr>
        <p:spPr>
          <a:xfrm>
            <a:off x="623687" y="360520"/>
            <a:ext cx="10944262" cy="895415"/>
          </a:xfrm>
        </p:spPr>
        <p:txBody>
          <a:bodyPr>
            <a:normAutofit/>
          </a:bodyPr>
          <a:lstStyle/>
          <a:p>
            <a:r>
              <a:rPr lang="en-US" sz="3600" dirty="0">
                <a:solidFill>
                  <a:schemeClr val="accent2">
                    <a:lumMod val="50000"/>
                  </a:schemeClr>
                </a:solidFill>
                <a:latin typeface="+mn-lt"/>
                <a:ea typeface="Tahoma" panose="020B0604030504040204" pitchFamily="34" charset="0"/>
                <a:cs typeface="Tahoma" panose="020B0604030504040204" pitchFamily="34" charset="0"/>
              </a:rPr>
              <a:t>Annexure 4- Bank Borrowing</a:t>
            </a:r>
          </a:p>
        </p:txBody>
      </p:sp>
      <p:cxnSp>
        <p:nvCxnSpPr>
          <p:cNvPr id="6" name="Straight Connector 5">
            <a:extLst>
              <a:ext uri="{FF2B5EF4-FFF2-40B4-BE49-F238E27FC236}">
                <a16:creationId xmlns:a16="http://schemas.microsoft.com/office/drawing/2014/main" id="{2585D5C6-16E5-42CD-A689-2424C0556887}"/>
              </a:ext>
            </a:extLst>
          </p:cNvPr>
          <p:cNvCxnSpPr/>
          <p:nvPr/>
        </p:nvCxnSpPr>
        <p:spPr>
          <a:xfrm>
            <a:off x="0" y="1261040"/>
            <a:ext cx="12192000" cy="0"/>
          </a:xfrm>
          <a:prstGeom prst="line">
            <a:avLst/>
          </a:prstGeom>
          <a:ln w="12700"/>
        </p:spPr>
        <p:style>
          <a:lnRef idx="1">
            <a:schemeClr val="dk1"/>
          </a:lnRef>
          <a:fillRef idx="0">
            <a:schemeClr val="dk1"/>
          </a:fillRef>
          <a:effectRef idx="0">
            <a:schemeClr val="dk1"/>
          </a:effectRef>
          <a:fontRef idx="minor">
            <a:schemeClr val="tx1"/>
          </a:fontRef>
        </p:style>
      </p:cxnSp>
      <p:sp>
        <p:nvSpPr>
          <p:cNvPr id="19" name="Rectangle 18">
            <a:extLst>
              <a:ext uri="{FF2B5EF4-FFF2-40B4-BE49-F238E27FC236}">
                <a16:creationId xmlns:a16="http://schemas.microsoft.com/office/drawing/2014/main" id="{CB583200-7A22-4427-AAA2-08DBC9B248D5}"/>
              </a:ext>
            </a:extLst>
          </p:cNvPr>
          <p:cNvSpPr/>
          <p:nvPr/>
        </p:nvSpPr>
        <p:spPr>
          <a:xfrm>
            <a:off x="-182" y="6728604"/>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26FA02E7-FC4C-4E2E-B3F9-32E9BAF9E17B}"/>
              </a:ext>
            </a:extLst>
          </p:cNvPr>
          <p:cNvSpPr/>
          <p:nvPr/>
        </p:nvSpPr>
        <p:spPr>
          <a:xfrm>
            <a:off x="-182" y="6671982"/>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D5D0AADA-76EF-4925-8FC9-C49FED31E836}"/>
              </a:ext>
            </a:extLst>
          </p:cNvPr>
          <p:cNvSpPr/>
          <p:nvPr/>
        </p:nvSpPr>
        <p:spPr>
          <a:xfrm>
            <a:off x="0" y="-10999"/>
            <a:ext cx="12192000" cy="129395"/>
          </a:xfrm>
          <a:prstGeom prst="rect">
            <a:avLst/>
          </a:prstGeom>
          <a:solidFill>
            <a:srgbClr val="A81A1A"/>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971AC4F0-42FF-454F-A273-431A8E369040}"/>
              </a:ext>
            </a:extLst>
          </p:cNvPr>
          <p:cNvSpPr/>
          <p:nvPr/>
        </p:nvSpPr>
        <p:spPr>
          <a:xfrm>
            <a:off x="-182" y="114109"/>
            <a:ext cx="12192000" cy="60486"/>
          </a:xfrm>
          <a:prstGeom prst="rect">
            <a:avLst/>
          </a:prstGeom>
          <a:solidFill>
            <a:srgbClr val="917A2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5" name="Footer Placeholder 4">
            <a:extLst>
              <a:ext uri="{FF2B5EF4-FFF2-40B4-BE49-F238E27FC236}">
                <a16:creationId xmlns:a16="http://schemas.microsoft.com/office/drawing/2014/main" id="{17E1D5D5-93E4-4503-A95A-E9831AF14D49}"/>
              </a:ext>
            </a:extLst>
          </p:cNvPr>
          <p:cNvSpPr>
            <a:spLocks noGrp="1"/>
          </p:cNvSpPr>
          <p:nvPr>
            <p:ph type="ftr" sz="quarter" idx="11"/>
          </p:nvPr>
        </p:nvSpPr>
        <p:spPr/>
        <p:txBody>
          <a:bodyPr/>
          <a:lstStyle/>
          <a:p>
            <a:r>
              <a:rPr lang="en-US"/>
              <a:t>Strictly Private and Confidential </a:t>
            </a:r>
            <a:endParaRPr lang="en-US" dirty="0"/>
          </a:p>
        </p:txBody>
      </p:sp>
      <p:sp>
        <p:nvSpPr>
          <p:cNvPr id="3" name="Slide Number Placeholder 2">
            <a:extLst>
              <a:ext uri="{FF2B5EF4-FFF2-40B4-BE49-F238E27FC236}">
                <a16:creationId xmlns:a16="http://schemas.microsoft.com/office/drawing/2014/main" id="{B380849C-59C8-E491-B373-5A59C1C47290}"/>
              </a:ext>
            </a:extLst>
          </p:cNvPr>
          <p:cNvSpPr>
            <a:spLocks noGrp="1"/>
          </p:cNvSpPr>
          <p:nvPr>
            <p:ph type="sldNum" sz="quarter" idx="12"/>
          </p:nvPr>
        </p:nvSpPr>
        <p:spPr/>
        <p:txBody>
          <a:bodyPr/>
          <a:lstStyle/>
          <a:p>
            <a:fld id="{48F63A3B-78C7-47BE-AE5E-E10140E04643}" type="slidenum">
              <a:rPr lang="en-US" smtClean="0"/>
              <a:t>7</a:t>
            </a:fld>
            <a:endParaRPr lang="en-US" dirty="0"/>
          </a:p>
        </p:txBody>
      </p:sp>
      <p:sp>
        <p:nvSpPr>
          <p:cNvPr id="4" name="Action Button: Go Home 3">
            <a:hlinkClick r:id="" action="ppaction://hlinkshowjump?jump=lastslideviewed" highlightClick="1"/>
            <a:extLst>
              <a:ext uri="{FF2B5EF4-FFF2-40B4-BE49-F238E27FC236}">
                <a16:creationId xmlns:a16="http://schemas.microsoft.com/office/drawing/2014/main" id="{D084FE7D-9DBC-2E62-0DE1-D3223D846EED}"/>
              </a:ext>
            </a:extLst>
          </p:cNvPr>
          <p:cNvSpPr/>
          <p:nvPr/>
        </p:nvSpPr>
        <p:spPr>
          <a:xfrm>
            <a:off x="10041555" y="6378766"/>
            <a:ext cx="704273" cy="365125"/>
          </a:xfrm>
          <a:prstGeom prst="actionButtonHome">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graphicFrame>
        <p:nvGraphicFramePr>
          <p:cNvPr id="15" name="Table 14">
            <a:extLst>
              <a:ext uri="{FF2B5EF4-FFF2-40B4-BE49-F238E27FC236}">
                <a16:creationId xmlns:a16="http://schemas.microsoft.com/office/drawing/2014/main" id="{9F3B6A82-E99A-6B3F-2FED-903092BDEA53}"/>
              </a:ext>
            </a:extLst>
          </p:cNvPr>
          <p:cNvGraphicFramePr>
            <a:graphicFrameLocks noGrp="1"/>
          </p:cNvGraphicFramePr>
          <p:nvPr>
            <p:extLst>
              <p:ext uri="{D42A27DB-BD31-4B8C-83A1-F6EECF244321}">
                <p14:modId xmlns:p14="http://schemas.microsoft.com/office/powerpoint/2010/main" val="580706020"/>
              </p:ext>
            </p:extLst>
          </p:nvPr>
        </p:nvGraphicFramePr>
        <p:xfrm>
          <a:off x="6213298" y="1393541"/>
          <a:ext cx="5354651" cy="1543050"/>
        </p:xfrm>
        <a:graphic>
          <a:graphicData uri="http://schemas.openxmlformats.org/drawingml/2006/table">
            <a:tbl>
              <a:tblPr firstRow="1" bandRow="1">
                <a:tableStyleId>{F5AB1C69-6EDB-4FF4-983F-18BD219EF322}</a:tableStyleId>
              </a:tblPr>
              <a:tblGrid>
                <a:gridCol w="3320784">
                  <a:extLst>
                    <a:ext uri="{9D8B030D-6E8A-4147-A177-3AD203B41FA5}">
                      <a16:colId xmlns:a16="http://schemas.microsoft.com/office/drawing/2014/main" val="104020313"/>
                    </a:ext>
                  </a:extLst>
                </a:gridCol>
                <a:gridCol w="995082">
                  <a:extLst>
                    <a:ext uri="{9D8B030D-6E8A-4147-A177-3AD203B41FA5}">
                      <a16:colId xmlns:a16="http://schemas.microsoft.com/office/drawing/2014/main" val="1333633003"/>
                    </a:ext>
                  </a:extLst>
                </a:gridCol>
                <a:gridCol w="1038785">
                  <a:extLst>
                    <a:ext uri="{9D8B030D-6E8A-4147-A177-3AD203B41FA5}">
                      <a16:colId xmlns:a16="http://schemas.microsoft.com/office/drawing/2014/main" val="3771794055"/>
                    </a:ext>
                  </a:extLst>
                </a:gridCol>
              </a:tblGrid>
              <a:tr h="257175">
                <a:tc rowSpan="2">
                  <a:txBody>
                    <a:bodyPr/>
                    <a:lstStyle/>
                    <a:p>
                      <a:pPr algn="l" rtl="0" fontAlgn="ctr"/>
                      <a:r>
                        <a:rPr lang="en-US" sz="1200" b="1" u="none" strike="noStrike" dirty="0">
                          <a:solidFill>
                            <a:schemeClr val="bg1"/>
                          </a:solidFill>
                          <a:effectLst/>
                        </a:rPr>
                        <a:t>Particulars (OMR’000)</a:t>
                      </a:r>
                      <a:endParaRPr lang="en-US" sz="1200" b="1" i="0" u="none" strike="noStrike" dirty="0">
                        <a:solidFill>
                          <a:schemeClr val="bg1"/>
                        </a:solidFill>
                        <a:effectLst/>
                        <a:latin typeface="Calibri" panose="020F0502020204030204" pitchFamily="34" charset="0"/>
                      </a:endParaRPr>
                    </a:p>
                  </a:txBody>
                  <a:tcPr marL="0" marR="0" marT="0" marB="0" anchor="ctr">
                    <a:solidFill>
                      <a:schemeClr val="tx2"/>
                    </a:solidFill>
                  </a:tcPr>
                </a:tc>
                <a:tc>
                  <a:txBody>
                    <a:bodyPr/>
                    <a:lstStyle/>
                    <a:p>
                      <a:pPr algn="ctr" rtl="0" fontAlgn="b"/>
                      <a:r>
                        <a:rPr lang="en-US" sz="1200" b="1" u="none" strike="noStrike" dirty="0">
                          <a:solidFill>
                            <a:schemeClr val="bg1"/>
                          </a:solidFill>
                          <a:effectLst/>
                        </a:rPr>
                        <a:t>31-Mar-25</a:t>
                      </a:r>
                      <a:endParaRPr lang="en-US" sz="1200" b="1" i="0" u="none" strike="noStrike" dirty="0">
                        <a:solidFill>
                          <a:schemeClr val="bg1"/>
                        </a:solidFill>
                        <a:effectLst/>
                        <a:latin typeface="Calibri" panose="020F0502020204030204" pitchFamily="34" charset="0"/>
                      </a:endParaRPr>
                    </a:p>
                  </a:txBody>
                  <a:tcPr marL="0" marR="0" marT="0" marB="0" anchor="b">
                    <a:solidFill>
                      <a:schemeClr val="tx2"/>
                    </a:solidFill>
                  </a:tcPr>
                </a:tc>
                <a:tc>
                  <a:txBody>
                    <a:bodyPr/>
                    <a:lstStyle/>
                    <a:p>
                      <a:pPr algn="ctr" rtl="0" fontAlgn="b"/>
                      <a:r>
                        <a:rPr lang="en-US" sz="1200" b="1" u="none" strike="noStrike" dirty="0">
                          <a:solidFill>
                            <a:schemeClr val="bg1"/>
                          </a:solidFill>
                          <a:effectLst/>
                        </a:rPr>
                        <a:t>31-Mar-26</a:t>
                      </a:r>
                      <a:endParaRPr lang="en-US" sz="1200" b="1" i="0" u="none" strike="noStrike" dirty="0">
                        <a:solidFill>
                          <a:schemeClr val="bg1"/>
                        </a:solidFill>
                        <a:effectLst/>
                        <a:latin typeface="Calibri" panose="020F0502020204030204" pitchFamily="34" charset="0"/>
                      </a:endParaRPr>
                    </a:p>
                  </a:txBody>
                  <a:tcPr marL="0" marR="0" marT="0" marB="0" anchor="b">
                    <a:solidFill>
                      <a:schemeClr val="tx2"/>
                    </a:solidFill>
                  </a:tcPr>
                </a:tc>
                <a:extLst>
                  <a:ext uri="{0D108BD9-81ED-4DB2-BD59-A6C34878D82A}">
                    <a16:rowId xmlns:a16="http://schemas.microsoft.com/office/drawing/2014/main" val="2797775108"/>
                  </a:ext>
                </a:extLst>
              </a:tr>
              <a:tr h="257175">
                <a:tc vMerge="1">
                  <a:txBody>
                    <a:bodyPr/>
                    <a:lstStyle/>
                    <a:p>
                      <a:endParaRPr lang="en-US"/>
                    </a:p>
                  </a:txBody>
                  <a:tcPr/>
                </a:tc>
                <a:tc>
                  <a:txBody>
                    <a:bodyPr/>
                    <a:lstStyle/>
                    <a:p>
                      <a:pPr algn="ctr" rtl="0" fontAlgn="b"/>
                      <a:r>
                        <a:rPr lang="en-US" sz="1200" b="1" u="none" strike="noStrike" dirty="0">
                          <a:solidFill>
                            <a:schemeClr val="bg1"/>
                          </a:solidFill>
                          <a:effectLst/>
                        </a:rPr>
                        <a:t>Audited</a:t>
                      </a:r>
                      <a:endParaRPr lang="en-US" sz="1200" b="1" i="0" u="none" strike="noStrike" dirty="0">
                        <a:solidFill>
                          <a:schemeClr val="bg1"/>
                        </a:solidFill>
                        <a:effectLst/>
                        <a:latin typeface="Calibri" panose="020F0502020204030204" pitchFamily="34" charset="0"/>
                      </a:endParaRPr>
                    </a:p>
                  </a:txBody>
                  <a:tcPr marL="0" marR="0" marT="0" marB="0" anchor="b">
                    <a:solidFill>
                      <a:schemeClr val="tx2"/>
                    </a:solidFill>
                  </a:tcPr>
                </a:tc>
                <a:tc>
                  <a:txBody>
                    <a:bodyPr/>
                    <a:lstStyle/>
                    <a:p>
                      <a:pPr algn="ctr" rtl="0" fontAlgn="b"/>
                      <a:r>
                        <a:rPr lang="en-US" sz="1200" b="1" u="none" strike="noStrike" dirty="0">
                          <a:solidFill>
                            <a:schemeClr val="bg1"/>
                          </a:solidFill>
                          <a:effectLst/>
                        </a:rPr>
                        <a:t>Actual</a:t>
                      </a:r>
                      <a:endParaRPr lang="en-US" sz="1200" b="1" i="0" u="none" strike="noStrike" dirty="0">
                        <a:solidFill>
                          <a:schemeClr val="bg1"/>
                        </a:solidFill>
                        <a:effectLst/>
                        <a:latin typeface="Calibri" panose="020F0502020204030204" pitchFamily="34" charset="0"/>
                      </a:endParaRPr>
                    </a:p>
                  </a:txBody>
                  <a:tcPr marL="0" marR="0" marT="0" marB="0" anchor="b">
                    <a:solidFill>
                      <a:schemeClr val="tx2"/>
                    </a:solidFill>
                  </a:tcPr>
                </a:tc>
                <a:extLst>
                  <a:ext uri="{0D108BD9-81ED-4DB2-BD59-A6C34878D82A}">
                    <a16:rowId xmlns:a16="http://schemas.microsoft.com/office/drawing/2014/main" val="2814286651"/>
                  </a:ext>
                </a:extLst>
              </a:tr>
              <a:tr h="257175">
                <a:tc>
                  <a:txBody>
                    <a:bodyPr/>
                    <a:lstStyle/>
                    <a:p>
                      <a:pPr algn="l" rtl="0" fontAlgn="b"/>
                      <a:r>
                        <a:rPr lang="en-US" sz="1200" u="none" strike="noStrike" dirty="0">
                          <a:effectLst/>
                        </a:rPr>
                        <a:t> Actual outstanding  </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28,790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b="0" i="0" u="none" strike="noStrike" dirty="0">
                          <a:solidFill>
                            <a:srgbClr val="000000"/>
                          </a:solidFill>
                          <a:effectLst/>
                          <a:latin typeface="Calibri" panose="020F0502020204030204" pitchFamily="34" charset="0"/>
                        </a:rPr>
                        <a:t>48,328</a:t>
                      </a:r>
                    </a:p>
                  </a:txBody>
                  <a:tcPr marL="0" marR="0" marT="0" marB="0" anchor="b"/>
                </a:tc>
                <a:extLst>
                  <a:ext uri="{0D108BD9-81ED-4DB2-BD59-A6C34878D82A}">
                    <a16:rowId xmlns:a16="http://schemas.microsoft.com/office/drawing/2014/main" val="3836956833"/>
                  </a:ext>
                </a:extLst>
              </a:tr>
              <a:tr h="257175">
                <a:tc>
                  <a:txBody>
                    <a:bodyPr/>
                    <a:lstStyle/>
                    <a:p>
                      <a:pPr algn="l" rtl="0" fontAlgn="b"/>
                      <a:r>
                        <a:rPr lang="en-US" sz="1200" u="none" strike="noStrike" dirty="0">
                          <a:effectLst/>
                        </a:rPr>
                        <a:t>Interest cost</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1,264</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2,492</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1163246"/>
                  </a:ext>
                </a:extLst>
              </a:tr>
              <a:tr h="257175">
                <a:tc>
                  <a:txBody>
                    <a:bodyPr/>
                    <a:lstStyle/>
                    <a:p>
                      <a:pPr algn="l" rtl="0" fontAlgn="b"/>
                      <a:r>
                        <a:rPr lang="en-US" sz="1200" u="none" strike="noStrike" dirty="0">
                          <a:effectLst/>
                        </a:rPr>
                        <a:t>Range of Interest Rates</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5.55% - 6.50%</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5.55% - 6.50%</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481424281"/>
                  </a:ext>
                </a:extLst>
              </a:tr>
              <a:tr h="257175">
                <a:tc>
                  <a:txBody>
                    <a:bodyPr/>
                    <a:lstStyle/>
                    <a:p>
                      <a:pPr algn="l" rtl="0" fontAlgn="b"/>
                      <a:r>
                        <a:rPr lang="en-US" sz="1200" u="none" strike="noStrike" dirty="0">
                          <a:effectLst/>
                        </a:rPr>
                        <a:t>Effective rate of Interest</a:t>
                      </a:r>
                      <a:endParaRPr lang="en-US" sz="1200" b="1"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6.05%</a:t>
                      </a:r>
                      <a:endParaRPr lang="en-US" sz="1200" b="0" i="0" u="none" strike="noStrike" dirty="0">
                        <a:solidFill>
                          <a:srgbClr val="000000"/>
                        </a:solidFill>
                        <a:effectLst/>
                        <a:latin typeface="Calibri" panose="020F0502020204030204" pitchFamily="34" charset="0"/>
                      </a:endParaRPr>
                    </a:p>
                  </a:txBody>
                  <a:tcPr marL="0" marR="0" marT="0" marB="0" anchor="b"/>
                </a:tc>
                <a:tc>
                  <a:txBody>
                    <a:bodyPr/>
                    <a:lstStyle/>
                    <a:p>
                      <a:pPr algn="r" rtl="0" fontAlgn="b"/>
                      <a:r>
                        <a:rPr lang="en-US" sz="1200" u="none" strike="noStrike" dirty="0">
                          <a:effectLst/>
                        </a:rPr>
                        <a:t>5.78%</a:t>
                      </a:r>
                      <a:endParaRPr lang="en-US" sz="12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430378810"/>
                  </a:ext>
                </a:extLst>
              </a:tr>
            </a:tbl>
          </a:graphicData>
        </a:graphic>
      </p:graphicFrame>
      <p:graphicFrame>
        <p:nvGraphicFramePr>
          <p:cNvPr id="8" name="Chart 7">
            <a:extLst>
              <a:ext uri="{FF2B5EF4-FFF2-40B4-BE49-F238E27FC236}">
                <a16:creationId xmlns:a16="http://schemas.microsoft.com/office/drawing/2014/main" id="{D07DDF27-31D2-1A41-6183-AC5D8C735B6E}"/>
              </a:ext>
            </a:extLst>
          </p:cNvPr>
          <p:cNvGraphicFramePr>
            <a:graphicFrameLocks/>
          </p:cNvGraphicFramePr>
          <p:nvPr>
            <p:extLst>
              <p:ext uri="{D42A27DB-BD31-4B8C-83A1-F6EECF244321}">
                <p14:modId xmlns:p14="http://schemas.microsoft.com/office/powerpoint/2010/main" val="2231114082"/>
              </p:ext>
            </p:extLst>
          </p:nvPr>
        </p:nvGraphicFramePr>
        <p:xfrm>
          <a:off x="548640" y="1350649"/>
          <a:ext cx="554736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87121634"/>
      </p:ext>
    </p:extLst>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E52024-98DB-A430-87DC-CBDCAEC7E6FA}"/>
              </a:ext>
            </a:extLst>
          </p:cNvPr>
          <p:cNvSpPr txBox="1"/>
          <p:nvPr/>
        </p:nvSpPr>
        <p:spPr>
          <a:xfrm>
            <a:off x="4194495" y="2441196"/>
            <a:ext cx="3263318" cy="830997"/>
          </a:xfrm>
          <a:prstGeom prst="rect">
            <a:avLst/>
          </a:prstGeom>
          <a:noFill/>
        </p:spPr>
        <p:txBody>
          <a:bodyPr wrap="square" rtlCol="0">
            <a:spAutoFit/>
          </a:bodyPr>
          <a:lstStyle/>
          <a:p>
            <a:pPr algn="ctr"/>
            <a:r>
              <a:rPr lang="en-US" sz="4800" dirty="0"/>
              <a:t>Thank You</a:t>
            </a:r>
          </a:p>
        </p:txBody>
      </p:sp>
      <p:sp>
        <p:nvSpPr>
          <p:cNvPr id="4" name="Slide Number Placeholder 3">
            <a:extLst>
              <a:ext uri="{FF2B5EF4-FFF2-40B4-BE49-F238E27FC236}">
                <a16:creationId xmlns:a16="http://schemas.microsoft.com/office/drawing/2014/main" id="{CF56ECBD-B738-8636-EF49-E76787FECD48}"/>
              </a:ext>
            </a:extLst>
          </p:cNvPr>
          <p:cNvSpPr>
            <a:spLocks noGrp="1"/>
          </p:cNvSpPr>
          <p:nvPr>
            <p:ph type="sldNum" sz="quarter" idx="12"/>
          </p:nvPr>
        </p:nvSpPr>
        <p:spPr/>
        <p:txBody>
          <a:bodyPr/>
          <a:lstStyle/>
          <a:p>
            <a:fld id="{48F63A3B-78C7-47BE-AE5E-E10140E04643}" type="slidenum">
              <a:rPr lang="en-US" smtClean="0"/>
              <a:t>8</a:t>
            </a:fld>
            <a:endParaRPr lang="en-US" dirty="0"/>
          </a:p>
        </p:txBody>
      </p:sp>
    </p:spTree>
    <p:extLst>
      <p:ext uri="{BB962C8B-B14F-4D97-AF65-F5344CB8AC3E}">
        <p14:creationId xmlns:p14="http://schemas.microsoft.com/office/powerpoint/2010/main" val="32256842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37908</TotalTime>
  <Words>854</Words>
  <Application>Microsoft Office PowerPoint</Application>
  <PresentationFormat>Widescreen</PresentationFormat>
  <Paragraphs>237</Paragraphs>
  <Slides>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Al Anwar Investments SAOG </vt:lpstr>
      <vt:lpstr>Investment Portfolio</vt:lpstr>
      <vt:lpstr>Portfolio Allocation</vt:lpstr>
      <vt:lpstr>Performance of Associate Companies</vt:lpstr>
      <vt:lpstr>Company Performance – Mar’26</vt:lpstr>
      <vt:lpstr>Financial Overview – Balance Sheet   </vt:lpstr>
      <vt:lpstr>Annexure 4- Bank Borrowing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Khalid Al-Eisri</dc:creator>
  <cp:lastModifiedBy>Dhiraj Chidwal</cp:lastModifiedBy>
  <cp:revision>345</cp:revision>
  <cp:lastPrinted>2022-12-08T05:01:51Z</cp:lastPrinted>
  <dcterms:created xsi:type="dcterms:W3CDTF">2021-07-01T13:17:49Z</dcterms:created>
  <dcterms:modified xsi:type="dcterms:W3CDTF">2026-07-06T11:38:57Z</dcterms:modified>
</cp:coreProperties>
</file>